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432" r:id="rId4"/>
    <p:sldId id="259" r:id="rId5"/>
    <p:sldId id="260" r:id="rId6"/>
    <p:sldId id="322" r:id="rId7"/>
    <p:sldId id="323" r:id="rId8"/>
    <p:sldId id="324" r:id="rId9"/>
    <p:sldId id="325" r:id="rId10"/>
    <p:sldId id="261" r:id="rId11"/>
    <p:sldId id="262" r:id="rId12"/>
    <p:sldId id="263" r:id="rId13"/>
    <p:sldId id="264" r:id="rId14"/>
    <p:sldId id="265" r:id="rId15"/>
    <p:sldId id="266" r:id="rId16"/>
    <p:sldId id="267" r:id="rId17"/>
    <p:sldId id="268" r:id="rId18"/>
    <p:sldId id="579" r:id="rId19"/>
    <p:sldId id="580" r:id="rId20"/>
    <p:sldId id="273" r:id="rId21"/>
    <p:sldId id="274" r:id="rId22"/>
    <p:sldId id="377" r:id="rId23"/>
    <p:sldId id="582" r:id="rId24"/>
    <p:sldId id="376" r:id="rId25"/>
    <p:sldId id="269" r:id="rId26"/>
    <p:sldId id="271" r:id="rId27"/>
    <p:sldId id="279" r:id="rId28"/>
    <p:sldId id="280" r:id="rId29"/>
    <p:sldId id="281" r:id="rId30"/>
    <p:sldId id="490" r:id="rId31"/>
    <p:sldId id="292" r:id="rId32"/>
    <p:sldId id="282" r:id="rId33"/>
    <p:sldId id="283" r:id="rId34"/>
    <p:sldId id="284" r:id="rId35"/>
    <p:sldId id="631" r:id="rId36"/>
    <p:sldId id="285" r:id="rId37"/>
    <p:sldId id="286" r:id="rId38"/>
    <p:sldId id="288" r:id="rId39"/>
    <p:sldId id="287" r:id="rId40"/>
    <p:sldId id="653" r:id="rId41"/>
    <p:sldId id="289" r:id="rId42"/>
    <p:sldId id="654" r:id="rId43"/>
    <p:sldId id="290" r:id="rId44"/>
    <p:sldId id="291" r:id="rId45"/>
    <p:sldId id="293" r:id="rId46"/>
    <p:sldId id="294" r:id="rId47"/>
    <p:sldId id="295" r:id="rId48"/>
    <p:sldId id="297" r:id="rId49"/>
    <p:sldId id="299" r:id="rId50"/>
    <p:sldId id="300" r:id="rId51"/>
    <p:sldId id="308" r:id="rId52"/>
    <p:sldId id="298" r:id="rId53"/>
    <p:sldId id="302" r:id="rId54"/>
    <p:sldId id="303" r:id="rId55"/>
    <p:sldId id="304" r:id="rId56"/>
    <p:sldId id="305" r:id="rId57"/>
    <p:sldId id="306" r:id="rId58"/>
    <p:sldId id="307" r:id="rId59"/>
  </p:sldIdLst>
  <p:sldSz cx="12192000" cy="6858000"/>
  <p:notesSz cx="6858000" cy="9144000"/>
  <p:custDataLst>
    <p:tags r:id="rId6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2" userDrawn="1">
          <p15:clr>
            <a:srgbClr val="A4A3A4"/>
          </p15:clr>
        </p15:guide>
        <p15:guide id="2" pos="393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8" d="100"/>
          <a:sy n="108" d="100"/>
        </p:scale>
        <p:origin x="678" y="96"/>
      </p:cViewPr>
      <p:guideLst>
        <p:guide orient="horz" pos="2122"/>
        <p:guide pos="393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3" Type="http://schemas.openxmlformats.org/officeDocument/2006/relationships/tags" Target="tags/tag1.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37.72102" units="1/cm"/>
          <inkml:channelProperty channel="Y" name="resolution" value="37.76224" units="1/cm"/>
          <inkml:channelProperty channel="T" name="resolution" value="28.34646" units="1/dev"/>
        </inkml:channelProperties>
      </inkml:inkSource>
      <inkml:timestamp xml:id="ts0" timeString="2021-03-16T14:05:37"/>
    </inkml:context>
    <inkml:brush xml:id="br0">
      <inkml:brushProperty name="width" value="0.05292" units="cm"/>
      <inkml:brushProperty name="height" value="0.05292" units="cm"/>
      <inkml:brushProperty name="color" value="#ff0000"/>
    </inkml:brush>
  </inkml:definitions>
  <inkml:trace contextRef="#ctx0" brushRef="#br0">5380.000 4075.000 0,'-18.000'0.000'78,"1.000"0.000"-62,-1.000 0.000-1,0.000 0.000 1,1.000 17.000 15,-1.000 1.000-31,-35.000 35.000 16,35.000-36.000-1,-17.000 36.000 1,35.000-35.000 0,-17.000-18.000-16,17.000 18.000 15,-18.000-1.000 1,0.000 1.000 109,18.000 17.000-109,0.000-17.000-16,0.000-1.000 15,0.000 1.000 1,0.000 0.000-16,0.000 17.000 15,0.000-17.000 1,0.000-1.000-16,0.000 1.000 16,0.000 17.000 15,18.000-17.000-15,0.000 17.000-1,-1.000-35.000 16,1.000 18.000-15,-1.000-18.000 0,1.000 0.000-1,0.000 17.000 1,-18.000 1.000 0,17.000 0.000-1,1.000-18.000 1,17.000 17.000-16,18.000 1.000 15,0.000 17.000 1,0.000-35.000 0,35.000 18.000 15,0.000 17.000-15,-70.000-35.000-16,17.000 0.000 15,18.000 0.000-15,-35.000 0.000 16,17.000 0.000-16,-17.000 0.000 0,-1.000 0.000 15,1.000 0.000 1,0.000 0.000-16,-1.000 0.000 16,19.000 0.000-1,-19.000 0.000 1,19.000 18.000-16,-1.000-18.000 16,18.000 17.000-16,17.000-17.000 15,-17.000 0.000 1,18.000 36.000-16,52.000-36.000 15,-35.000 0.000 1,-17.000 0.000-16,53.000 0.000 31,-89.000 0.000-31,18.000 0.000 16,0.000 0.000-16,35.000 0.000 16,-35.000 0.000-16,0.000 0.000 15,0.000 0.000 1,-1.000 0.000-16,-16.000 0.000 15,17.000 0.000-15,-36.000 0.000 16,54.000 0.000 0,-36.000 0.000-16,0.000 0.000 15,-17.000 0.000 1,35.000 0.000-16,-18.000 0.000 16,18.000 0.000-16,0.000 0.000 15,-35.000 0.000-15,35.000 0.000 16,-18.000 0.000-16,-17.000 0.000 15,52.000 0.000 1,-35.000 0.000 0,1.000 0.000-16,-1.000 0.000 15,-17.000 0.000 1,35.000 0.000-16,-1.000 0.000 0,-16.000 0.000 16,-1.000 0.000-16,-17.000-18.000 15,70.000 18.000 1,-53.000 0.000-1,36.000 0.000 1,-18.000 0.000 0,-1.000 0.000-1,1.000 0.000-15,-35.000 0.000 16,35.000 0.000-16,-18.000 0.000 16,0.000 0.000-16,18.000 0.000 15,89.000 0.000 1,-72.000 0.000-1,-17.000 0.000-15,53.000 0.000 32,-71.000 0.000-32,18.000 0.000 0,88.000-35.000 15,-88.000 17.000 1,-18.000 18.000 0,18.000-18.000-16,18.000-17.000 15,-18.000 18.000 1,0.000 17.000-1,-36.000 0.000 1,19.000 0.000-16,-19.000 0.000 16,18.000 0.000-1,1.000 0.000-15,-1.000 0.000 16,36.000 0.000-16,-54.000 0.000 16,18.000 0.000-16,54.000 17.000 15,-54.000-17.000 1,0.000 18.000-16,53.000-18.000 15,-52.000 0.000 1,17.000 0.000-16,35.000 0.000 16,-35.000 0.000 15,-18.000 0.000-31,-17.000 0.000 16,-1.000 0.000-16,1.000 0.000 15,0.000 0.000 1,17.000 0.000-1,35.000 0.000 1,-52.000 0.000-16,35.000 35.000 16,-35.000-35.000-16,35.000 18.000 15,-18.000-18.000 1,-18.000 0.000-16,72.000 53.000 16,-54.000-53.000-1,35.000 17.000 1,19.000-17.000-1,-54.000 0.000 1,18.000 0.000-16,70.000 0.000 16,-70.000 0.000-1,-35.000 0.000 1,17.000 0.000-16,36.000 0.000 16,-54.000 0.000-16,1.000 0.000 15,17.000 0.000 1,36.000 0.000-1,-18.000 0.000-15,0.000 0.000 16,0.000 0.000-16,-18.000 0.000 16,0.000 0.000-16,18.000 0.000 15,35.000 0.000 1,-35.000 0.000-16,0.000 0.000 16,35.000 0.000-1,-35.000 0.000-15,-18.000 0.000 16,1.000 0.000-16,17.000 0.000 15,-36.000 0.000 1,1.000 0.000-16,0.000 0.000 16,-1.000 0.000-1,1.000 0.000-15,-1.000 0.000 16,1.000 0.000 0,0.000 0.000-16,17.000-17.000 15,53.000 17.000 1,-52.000 0.000-16,16.000 0.000 15,1.000 0.000 1,-17.000 0.000-16,17.000 0.000 16,17.000 0.000-1,-35.000-18.000-15,-17.000 18.000 16,0.000 0.000-16,-1.000 0.000 16,1.000 0.000-16,0.000-18.000 15,-1.000 1.000 16,-17.000-19.000-15,18.000 36.000-16,0.000-35.000 31,-1.000 18.000-15,-17.000-1.000 0,0.000 0.000 46,0.000 1.000-46,0.000-1.000-1,0.000 0.000 17,18.000 1.000-32,-18.000-1.000 15,17.000 18.000 1,1.000-18.000-1,-18.000-17.000-15,18.000 18.000 16,-1.000-19.000 0,1.000 19.000-1,-18.000-1.000 95,0.000 0.000-95,0.000 1.000 17,0.000-1.000-32,0.000 0.000 15,0.000 1.000 1,0.000-1.000-16,0.000-17.000 15,0.000 0.000 1,-18.000 17.000-16,1.000 0.000 16,17.000 1.000 15,-18.000 17.000-15,0.000-18.000 15,1.000-17.000-16,-1.000 35.000-15,1.000-18.000 16,-1.000 1.000-16,-35.000 17.000 16,35.000-36.000-16,-17.000 36.000 15,0.000-17.000-15,-18.000 17.000 16,-18.000-36.000-16,18.000 19.000 16,0.000-1.000-16,18.000 18.000 15,-35.000-35.000-15,-19.000 17.000 16,36.000 18.000-16,1.000-18.000 15,-1.000 18.000-15,17.000 0.000 16,-17.000 0.000 0,18.000 0.000-16,0.000 0.000 15,-18.000-35.000 1,0.000 35.000 0,0.000 0.000-16,-17.000 0.000 15,-1.000 0.000-15,1.000 0.000 16,-54.000 0.000-16,-17.000 0.000 15,17.000 0.000-15,-34.000 0.000 16,17.000 0.000-16,-53.000 0.000 16,-71.000 0.000-1,124.000 0.000-15,-18.000 0.000 16,18.000 0.000-16,0.000 0.000 16,-18.000 0.000-16,-17.000 0.000 15,17.000 0.000-15,18.000 0.000 16,-53.000 0.000-16,35.000 0.000 15,18.000 0.000-15,0.000 0.000 16,0.000 0.000-16,-89.000 0.000 16,1.000 18.000 15,88.000-18.000-31,53.000 17.000 16,-53.000 19.000-1,53.000-19.000-15,-18.000-17.000 16,-106.000 0.000-1,141.000 18.000-15,19.000-18.000 16,-19.000 0.000-16,36.000 0.000 16,-36.000 0.000-16,18.000 0.000 15,0.000 0.000-15,18.000 0.000 16,0.000 0.000-16,-18.000 0.000 16,18.000 0.000-16,-71.000 0.000 15,18.000 0.000 1,35.000 0.000-1,0.000 0.000-15,-35.000 0.000 16,35.000 0.000 0,0.000 0.000-16,-18.000 0.000 31,1.000 0.000-15,34.000 0.000-16,19.000 0.000 15,-54.000 0.000 1,18.000 0.000-16,0.000 0.000 15,18.000 0.000-15,0.000 0.000 0,-36.000 0.000 16,54.000 0.000-16,-19.000 0.000 16,19.000 0.000-1,-19.000 0.000-15,19.000 0.000 110,-19.000 0.000-48,19.000 0.000-31,-1.000 0.000-15,1.000 0.000 0,-1.000 0.000-16,0.000 0.000 31,1.000 0.000-15,-1.000 0.000-1,0.000 0.000 173,1.000 0.000-173,-1.000 0.000 1,0.000 0.000 0,1.000 0.000-1,-1.000 18.000 16,1.000-1.000 16</inkml:trace>
  <inkml:trace contextRef="#ctx0" brushRef="#br0">4851.000 8484.000 0,'-18.000'0.000'16,"0.000"0.000"15,1.000 0.000-15,-1.000 0.000 15,0.000 0.000 16,1.000 0.000-32,-1.000 0.000 1,1.000 0.000 62,-1.000 0.000-62,18.000 18.000 109,0.000 0.000-110,-18.000 17.000 1,18.000-18.000 0,0.000 1.000-16,0.000 0.000 31,0.000-1.000-31,0.000 1.000 31,0.000 0.000 94,0.000-1.000-109,0.000 1.000-1,0.000 0.000 1,18.000-1.000-16,-18.000 1.000 31,18.000 0.000-15,-1.000-1.000 0,1.000 1.000-1,-1.000-1.000 16,1.000-17.000 16,0.000 18.000-15,-1.000-18.000-17,36.000 35.000 1,-35.000-17.000-1,17.000-18.000-15,18.000 35.000 16,-18.000-17.000 0,-17.000-18.000-16,35.000 18.000 15,-18.000-1.000 1,1.000-17.000 0,-1.000 0.000-1,-18.000 0.000 16,19.000 0.000 32,-19.000 0.000-47,1.000 0.000-1,17.000 18.000-15,18.000-18.000 16,0.000 0.000-1,-35.000 0.000-15,35.000 17.000 16,-18.000-17.000-16,0.000 0.000 16,36.000 0.000-1,-18.000 0.000 1,-18.000 0.000-16,-17.000 0.000 16,-1.000 0.000-16,19.000 0.000 15,-19.000 0.000 1,18.000 0.000-16,1.000-17.000 31,-19.000 17.000-31,1.000 0.000 16,17.000 0.000 15,53.000 0.000-15,-52.000 0.000-16,-1.000 0.000 15,53.000 0.000 1,-17.000 0.000-1,-18.000 0.000 1,-36.000 0.000-16,1.000 0.000 16,0.000 0.000-16,17.000 0.000 0,-17.000 0.000 15,-1.000 0.000-15,1.000-18.000 16,-1.000 18.000 0,1.000 0.000-1,17.000 0.000 1,-17.000 0.000-1,17.000 0.000-15,-17.000 0.000 16,35.000 0.000-16,17.000 0.000 16,1.000 0.000 15,0.000 0.000-31,-19.000 0.000 16,1.000 0.000-16,-35.000 0.000 0,53.000 0.000 15,-36.000 0.000-15,-18.000 0.000 16,19.000 0.000-16,-1.000 0.000 15,18.000 0.000 1,17.000 0.000 0,-34.000 0.000-1,34.000 0.000 1,-52.000 0.000 0,17.000-17.000-1,-17.000-1.000 1,0.000 18.000-1,17.000 0.000 1,0.000 0.000-16,-17.000 0.000 16,17.000 18.000-1,-17.000-18.000 1,35.000 0.000-16,-36.000 0.000 0,18.000 0.000 16,-17.000 0.000-16,35.000 0.000 15,-18.000 0.000-15,1.000 0.000 16,52.000 0.000-1,-35.000 0.000-15,-18.000 0.000 16,0.000 0.000-16,1.000 0.000 16,-1.000 0.000-16,0.000 0.000 15,-17.000 0.000 1,-1.000 0.000-16,1.000 0.000 16,0.000 0.000 15,-1.000 0.000-16,19.000 0.000 1,-1.000 0.000 15,0.000 0.000-31,18.000 35.000 16,-18.000-35.000 0,36.000 0.000-1,35.000 0.000 1,-36.000 0.000-1,-52.000 0.000-15,35.000 0.000 16,0.000 0.000-16,-36.000 0.000 16,19.000 0.000-16,-1.000 0.000 15,0.000 0.000-15,18.000 0.000 16,-18.000 0.000 0,1.000 0.000-16,34.000 17.000 15,-52.000-17.000 1,17.000 0.000-16,36.000 53.000 15,-18.000-53.000 1,0.000 18.000 0,17.000-18.000 15,-35.000 0.000-15,-17.000 0.000-16,0.000 0.000 15,17.000 0.000 1,0.000 0.000-16,-17.000 0.000 0,-1.000 0.000 15,1.000 0.000 1,53.000 0.000 0,-18.000 0.000-1,-18.000 0.000 1,-18.000 0.000-16,1.000 0.000 16,0.000 0.000-16,17.000 0.000 15,0.000 0.000 1,1.000 0.000-16,69.000 18.000 15,-69.000-18.000 1,17.000 0.000-16,52.000 17.000 16,1.000 1.000 15,18.000-18.000-15,-54.000 0.000-16,-52.000 0.000 15,17.000 0.000 1,-17.000 0.000-16,0.000 0.000 15,-1.000 0.000 1,18.000 0.000 0,-17.000 0.000-16,17.000 0.000 15,-17.000 0.000 1,35.000 0.000-16,-18.000 0.000 16,71.000 0.000-1,-35.000 0.000 1,-36.000 0.000-16,-18.000 0.000 15,36.000 0.000 1,-17.000 0.000 0,-1.000 0.000-16,-17.000 0.000 0,17.000 0.000 15,0.000 0.000-15,0.000 0.000 16,1.000-18.000 0,-1.000 1.000-16,-17.000-1.000 15,17.000 18.000 1,-35.000-18.000-1,18.000 18.000 1,17.000-17.000-16,-18.000 17.000 16,36.000 0.000-1,-17.000 0.000 1,-19.000 0.000 0,1.000 0.000-1,0.000 0.000 16,-1.000 0.000 188,1.000 0.000-141,0.000 0.000-46,-1.000 0.000-17,1.000 0.000 1,-1.000 0.000-16,19.000 0.000 15,-19.000 0.000 1,1.000 0.000 0,17.000 0.000-16,1.000 17.000 15,-19.000-17.000-15,1.000 18.000 16,17.000 0.000-16,-17.000-18.000 16,35.000 0.000-1,-18.000 0.000 1,-17.000 0.000 78,-1.000 0.000-79,1.000 0.000 95,17.000 0.000-95,0.000 0.000 32,-17.000 0.000-31,0.000 0.000 15,-1.000 0.000 47,1.000 0.000-62,0.000 0.000 15,17.000-18.000 0,-35.000 0.000-15,17.000 1.000-16,-17.000-1.000 15,18.000-35.000 1,-18.000 36.000 0,18.000-1.000-1,-18.000 0.000 1,17.000 1.000-16,-17.000-19.000 109,0.000 19.000-77,0.000-19.000-17,0.000 1.000 1,0.000 18.000-1,0.000-1.000-15,0.000-53.000 16,0.000 54.000 125,0.000-19.000-126,0.000 19.000 48,0.000-1.000-48,0.000 0.000 32,-17.000 1.000-15,17.000-1.000-1,-18.000 1.000 0,18.000-1.000-15,-35.000 0.000-1,35.000 1.000 1,-18.000-1.000 0,1.000 18.000-16,-19.000-35.000 0,1.000 35.000 31,17.000 0.000-16,1.000 0.000 1,-1.000 0.000-16,-17.000 0.000 31,17.000 0.000-15,-35.000 0.000 0,-53.000 0.000-1,18.000 17.000 1,-53.000-17.000-1,88.000 18.000-15,-17.000-18.000 16,17.000 0.000-16,0.000 0.000 16,18.000 0.000-16,-1.000 0.000 15,-17.000 0.000-15,18.000 0.000 16,-53.000 0.000 0,35.000 0.000-16,0.000 0.000 15,18.000 0.000-15,-18.000 0.000 16,18.000 0.000-16,-1.000 0.000 15,19.000 0.000 1,-1.000 0.000-16,0.000 0.000 16,-35.000 35.000-1,-17.000-35.000 17,17.000 0.000-32,-18.000 18.000 15,1.000-18.000-15,17.000 0.000 16,-88.000 0.000-1,70.000 0.000-15,18.000 0.000 16,18.000 0.000-16,-18.000 0.000 16,-53.000 0.000-1,71.000 0.000-15,-71.000-18.000 16,71.000 18.000 0,-18.000 0.000-16,-18.000 0.000 15,-17.000 0.000 1,53.000 0.000-1,0.000 0.000-15,-18.000 0.000 16,18.000 0.000-16,-36.000 0.000 16,36.000 0.000-1,17.000 0.000 1,-52.000 0.000 0,52.000 0.000-16,0.000 0.000 15,-17.000 0.000-15,0.000 0.000 0,-1.000 0.000 16,19.000 0.000-1,-36.000 0.000-15,35.000 0.000 16,-52.000-17.000 0,17.000 17.000-16,0.000-18.000 15,35.000 18.000 1,-35.000 0.000-16,0.000 0.000 16,0.000 0.000-16,-70.000 0.000 15,70.000 0.000 1,0.000 0.000-16,-53.000 0.000 31,71.000 0.000-31,-18.000 0.000 0,0.000 0.000 16,0.000 0.000-16,18.000 0.000 15,0.000 0.000 1,-18.000 0.000-16,-18.000 0.000 16,18.000 0.000-1,18.000 0.000 1,0.000 0.000-1,-18.000 0.000-15,35.000 0.000 16,-88.000 0.000 0,71.000 0.000-16,-18.000 0.000 15,0.000 0.000-15,0.000 0.000 16,-17.000 0.000-16,-1.000 0.000 16,18.000 0.000-16,0.000 0.000 15,18.000 0.000-15,-18.000 0.000 16,18.000 0.000-1,0.000 0.000-15,-1.000 0.000 0,-52.000 0.000 32,71.000 0.000-32,-19.000 0.000 15,1.000 0.000 1,0.000 0.000-16,-53.000 0.000 16,35.000 0.000-16,35.000-18.000 15,-53.000 1.000 1,36.000 17.000-16,-18.000 0.000 15,0.000-18.000-15,18.000 18.000 16,-18.000 0.000-16,0.000 0.000 16,-53.000 0.000-1,53.000 0.000-15,1.000 0.000 16,-19.000 0.000-16,18.000 0.000 16,18.000 0.000-1,-1.000 0.000-15,-16.000 0.000 31,34.000 0.000-31,-35.000 0.000 0,0.000 0.000 16,18.000 0.000-16,-18.000 0.000 31,-18.000 0.000-15,54.000 0.000-16,-1.000 0.000 16,-17.000 0.000-16,0.000 0.000 15,-1.000 0.000-15,19.000 0.000 16,-19.000 0.000-1,19.000 0.000 79,-19.000 0.000-78,-16.000 0.000-1,16.000 0.000-15,-52.000 18.000 16,-35.000-1.000 0,70.000-17.000 15,17.000 0.000-31,19.000 0.000 16,-19.000 0.000 93,19.000 0.000 16,-1.000 0.000-94,1.000 0.000-15,-1.000 0.000-1,0.000 0.000 95,1.000 0.000-63,-1.000 0.000-16,0.000 0.000 16,1.000 0.000 47</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37.72102" units="1/cm"/>
          <inkml:channelProperty channel="Y" name="resolution" value="37.76224" units="1/cm"/>
          <inkml:channelProperty channel="T" name="resolution" value="28.34646" units="1/dev"/>
        </inkml:channelProperties>
      </inkml:inkSource>
      <inkml:timestamp xml:id="ts0" timeString="2021-03-16T14:12:45"/>
    </inkml:context>
    <inkml:brush xml:id="br0">
      <inkml:brushProperty name="width" value="0.05292" units="cm"/>
      <inkml:brushProperty name="height" value="0.05292" units="cm"/>
      <inkml:brushProperty name="color" value="#ff0000"/>
    </inkml:brush>
  </inkml:definitions>
  <inkml:trace contextRef="#ctx0" brushRef="#br0">5662.000 4163.000 0,'0.000'-18.000'78,"-18.000"18.000"-62,18.000-17.000-1,-17.000 17.000 1,-1.000 0.000 15,-17.000 0.000 0,17.000 0.000 16,-17.000 0.000 0,17.000 0.000-16,1.000-18.000-15,-1.000 18.000 0,0.000 0.000-1,-17.000 0.000 1,-18.000 0.000 0,-70.000 0.000-1,-36.000 18.000 1,18.000-1.000-1,-71.000 1.000 1,36.000 17.000 0,105.000-35.000-1,18.000 18.000 1,36.000-1.000-16,-19.000-17.000 0,1.000 0.000 16,18.000 18.000-1,17.000 0.000 1,0.000-1.000-1,0.000 1.000 1,0.000 35.000 0,0.000-18.000-16,0.000 18.000 15,0.000 0.000-15,0.000-35.000 16,17.000 87.000 0,1.000-69.000-16,17.000-1.000 15,-17.000 0.000-15,17.000-17.000 16,0.000 17.000-1,-17.000-35.000 1,0.000 0.000 0,17.000 0.000-1,-18.000 0.000-15,1.000 0.000 16,0.000 0.000 0,35.000 0.000-1,17.000 0.000 1,36.000 0.000-1,70.000 0.000 1,-105.000 0.000-16,0.000 0.000 16,123.000 0.000-1,35.000 0.000 1,-106.000 0.000-16,-34.000 0.000 16,-1.000-35.000-16,-35.000 35.000 15,-18.000 0.000-15,35.000-18.000 16,-52.000 18.000-1,0.000 0.000 1,-1.000-17.000 15,1.000-1.000-15,0.000 18.000 0,-1.000 0.000-1,1.000-18.000 1,0.000 18.000 15,-1.000 0.000-31,1.000-17.000 16,0.000-19.000-1,-1.000 36.000 1,-17.000-17.000 0,18.000-1.000-1,17.000-52.000 1,-17.000 17.000-1,-18.000 35.000 1,0.000-17.000 0,0.000 17.000 15,0.000 0.000-31,0.000 1.000 31,-18.000-1.000 16,0.000 18.000-16,-17.000 0.000-31,0.000 0.000 16,17.000-17.000 0,-17.000 17.000-1,0.000-18.000 1,-18.000 18.000-1,0.000 0.000 1,35.000 0.000 0,-17.000 0.000-16,0.000 0.000 15,17.000 0.000 1,0.000-18.000 0,1.000 18.000-16,-19.000 0.000 15,1.000-17.000-15,18.000 17.000 16,-19.000 0.000-1,1.000 0.000 1,0.000 0.000 0,-1.000 0.000-1,19.000-18.000 17</inkml:trace>
  <inkml:trace contextRef="#ctx0" brushRef="#br0">4762.000 8643.000 0,'0.000'18.000'172,"0.000"-1.000"-172,-17.000-17.000 16,17.000 18.000 77,0.000 0.000-61,-18.000-18.000-17,18.000 17.000-15,0.000 1.000 16,0.000 17.000 15,0.000-17.000-15,0.000 17.000 77,18.000-17.000-61,17.000 17.000-17,0.000 0.000 1,-17.000-17.000 0,17.000 17.000-1,18.000-17.000 1,0.000 17.000-1,-18.000-17.000 1,-17.000-18.000-16,17.000 0.000 16,18.000 0.000 15,-17.000 0.000-15,16.000 0.000-1,1.000 0.000 1,53.000 0.000-1,0.000 0.000 1,18.000-18.000 0,-19.000 0.000-1,-34.000 18.000-15,-36.000-17.000 16,36.000 17.000-16,-36.000 0.000 16,18.000 0.000-16,-18.000 0.000 15,-17.000-35.000-15,-1.000 35.000 16,1.000 0.000 78,-18.000-18.000-79,0.000 0.000 32,0.000-17.000-47,-18.000 35.000 16,18.000-18.000-1,-52.000-35.000 1,-19.000 18.000 0,18.000 35.000-1,-88.000-35.000 1,88.000 35.000-1,18.000-18.000 1,17.000 1.000 0,-17.000 17.000 15,17.000 0.000 0,-17.000 0.000 0,17.000 0.000 1,-17.000 0.000-17,17.000 0.000 1,-34.000 0.000-16,34.000 0.000 0,-17.000 0.000 16,-89.000 0.000-1,54.000 0.000 1,34.000 0.000-16,-34.000 0.000 15,17.000 0.000-15,-71.000 0.000 16,107.000 0.000 0,-19.000 0.000-1,19.000 0.000 1,-1.000 0.000 140,0.000-18.000-156</inkml:trace>
  <inkml:trace contextRef="#ctx0" brushRef="#br0">3140.000 9454.000 0,'0.000'0.000'0,"-18.000"0.000"0,0.000 0.000 15,-17.000 0.000 1,18.000 0.000 0,-1.000 0.000-1,0.000 0.000 1,1.000 0.000 46,17.000-17.000-62,-18.000 17.000 16,0.000 0.000 0,1.000 0.000-1,17.000-18.000-15,-18.000 18.000 16,0.000 0.000 0,1.000 0.000-16,-1.000 0.000 15,1.000 0.000 1,-19.000 0.000-1,19.000 0.000 1,-19.000 0.000 47,19.000 0.000 62,-1.000 18.000-110,0.000-18.000-15,1.000 0.000 16,-1.000 17.000-1,0.000-17.000-15,1.000 0.000 16,17.000 18.000 0,-18.000 0.000 77,18.000-1.000-77,-35.000 1.000-16,0.000 0.000 31,17.000-1.000-31,-17.000 19.000 16,17.000-19.000 15,0.000 1.000-15,1.000-18.000-1,17.000 17.000-15,0.000 1.000 32,0.000 0.000-17,0.000-1.000 1,-18.000 1.000 0,18.000 0.000-1,0.000-1.000 1,0.000 1.000-1,0.000 0.000 1,0.000-1.000 0,0.000 18.000-16,0.000-17.000 15,0.000 17.000-15,0.000 1.000 16,0.000-1.000 0,18.000-17.000-1,-18.000-1.000 1,17.000 1.000-1,19.000 17.000 1,-19.000-17.000 0,-17.000-1.000-1,36.000-17.000 17,-1.000 36.000-17,-17.000-36.000 1,17.000 17.000-1,18.000 19.000 1,17.000-19.000 0,-17.000 19.000-1,35.000-1.000 1,-35.000-35.000 0,18.000 35.000-1,-1.000-17.000 1,-17.000-18.000-1,18.000 0.000 1,-36.000 0.000-16,-17.000 17.000 16,-1.000-17.000-1,19.000 0.000 1,-19.000 0.000 0,36.000 0.000-1,-17.000 0.000 1,-1.000 0.000-1,-18.000 0.000 1,36.000-17.000 0,0.000-1.000-1,-35.000 0.000 1,17.000 18.000-16,-17.000 0.000 16,35.000-17.000-1,-18.000-1.000 1,-17.000 18.000-1,-18.000-17.000 1,17.000-1.000-16,19.000 0.000 31,-19.000 18.000-15,-17.000-17.000 0,0.000-1.000 187,36.000 0.000-188,-19.000 18.000-15,18.000-17.000 16,36.000-1.000 0,-36.000 0.000-1,1.000 18.000-15,-1.000-17.000 16,-17.000 17.000-16,17.000-18.000 0,-18.000 18.000 15,1.000-17.000 1,0.000 17.000 109,-18.000-18.000-109,0.000 0.000-1,0.000 1.000-15,0.000-19.000 32,0.000 19.000-32,-36.000-54.000 15,36.000 53.000-15,0.000 1.000 16,-35.000-18.000-1,18.000-1.000 1,-1.000 1.000 0,0.000 17.000-16,1.000-17.000 15,-1.000 0.000 1,0.000 35.000 0,18.000-35.000-1,-35.000 35.000 1,35.000-18.000-1,-35.000 0.000 1,-1.000 1.000 0,1.000-19.000-16,18.000 36.000 31,-36.000 0.000-31,17.000 0.000 16,1.000-17.000-1,17.000 17.000 1,-17.000 0.000-1,18.000 0.000-15,-1.000 0.000 16,0.000 0.000 0,18.000-18.000 15,-17.000 18.000 16,-1.000 0.000-32,0.000 0.000-15,-17.000 0.000 16,-36.000 18.000 0,19.000-18.000-1,-1.000 17.000 17,-36.000 1.000-17,54.000-18.000-15,18.000 0.000 16</inkml:trace>
  <inkml:trace contextRef="#ctx0" brushRef="#br0">4639.000 11977.000 0,'18.000'0.000'31,"-1.000"0.000"141,-17.000 17.000-125,0.000 1.000-16,0.000 0.000 16,0.000 17.000-16,18.000-17.000 63,-18.000 17.000 171,18.000-35.000-187,-18.000 18.000 16,0.000 17.000-78,17.000-18.000-1,1.000 1.000 64,-1.000 0.000-64,-17.000-1.000 1,18.000 1.000-1,-18.000 0.000-15,0.000-1.000 16,18.000 1.000 0,-1.000 0.000 15,1.000-18.000-15,-18.000 17.000 15,18.000 1.000 0,-1.000-1.000-15,1.000 1.000-1,0.000-18.000 1,17.000 18.000 15,-17.000-18.000 0,-1.000 0.000-15,1.000 17.000 0,-1.000-17.000-16,19.000 0.000 15,-1.000 0.000 1,0.000 18.000-16,1.000-18.000 31,16.000 0.000-31,-16.000 0.000 0,-1.000 0.000 16,0.000 0.000-16,1.000 0.000 15,17.000 0.000 1,-1.000 0.000-16,1.000 0.000 0,18.000 0.000 31,35.000 0.000-15,-53.000 0.000-16,-18.000 0.000 16,0.000 0.000-16,0.000 0.000 15,36.000 0.000 1,-36.000 0.000-16,1.000 0.000 15,16.000 0.000-15,-34.000 0.000 16,0.000 0.000-16,17.000 0.000 16,36.000 0.000-1,-18.000 0.000-15,-18.000 0.000 16,0.000 0.000-16,0.000 0.000 16,18.000 0.000-16,-17.000 0.000 15,-1.000 0.000-15,53.000 0.000 16,-53.000 0.000-1,-17.000 0.000-15,53.000 0.000 32,-19.000 0.000-32,1.000 0.000 31,18.000 0.000-15,-1.000 0.000-1,-17.000 0.000 1,53.000 0.000-1,-53.000 0.000 1,-18.000 0.000-16,1.000 0.000 16,17.000 0.000-16,-18.000 0.000 0,18.000 0.000 15,70.000 0.000 1,-52.000 0.000 0,-18.000 0.000-1,35.000 0.000 1,-53.000 0.000-1,-17.000 0.000 1,35.000 0.000 0,-36.000 0.000 15,1.000 0.000-15,0.000 0.000-1,17.000 0.000-15,-17.000 0.000 16,-1.000 0.000-16,36.000 0.000 15,-18.000 0.000 1,36.000 0.000 0,0.000 0.000-1,52.000 0.000 1,-52.000 0.000 0,34.000 0.000-1,-34.000 0.000 1,17.000 0.000-1,-35.000 0.000 1,-35.000 0.000 0,17.000 0.000-16,0.000 0.000 15,-17.000 0.000 1,-18.000 18.000 0,18.000-18.000-16,17.000 0.000 15,-18.000 0.000-15,19.000 0.000 16,17.000 0.000-1,17.000 0.000 1,1.000 0.000 0,-18.000 0.000-1,17.000 0.000 1,36.000 0.000 0,-88.000 0.000-16,35.000 0.000 15,17.000 0.000 1,18.000 0.000-1,1.000 0.000 1,-54.000 0.000 0,0.000 0.000-1,0.000 0.000 1,1.000 35.000-16,-19.000-35.000 16,36.000 0.000-1,35.000 0.000 1,-35.000 0.000-1,0.000 0.000 1,35.000 0.000 0,18.000 0.000-1,-53.000 0.000-15,-18.000 0.000 16,18.000 0.000-16,-35.000 0.000 16,17.000 0.000-16,-17.000 0.000 15,17.000 0.000-15,18.000 0.000 16,-35.000 0.000-1,35.000 0.000 1,-18.000 0.000 0,0.000 0.000-1,1.000 0.000 1,-1.000 0.000 15,88.000-18.000-15,-70.000 18.000-1,0.000 0.000-15,-18.000-17.000 16,-35.000-1.000-16,18.000 18.000 0,0.000 0.000 16,17.000 0.000-1,-17.000-18.000 1,17.000 18.000 0,35.000-35.000-1,-52.000 35.000 32,-18.000-18.000-47,18.000 18.000 16,17.000-17.000 15,-17.000-1.000 0,-1.000 1.000-15,-17.000-1.000-1,18.000 18.000 1,0.000-18.000 0,-18.000-35.000-1,0.000 36.000 1,0.000-19.000 0,0.000 19.000-1,0.000-18.000 16,0.000 17.000-15,-18.000 0.000 15,18.000 1.000-15,-18.000-1.000 15,1.000 18.000-15,-19.000-18.000-1,19.000 18.000 1,-72.000 0.000 0,1.000 0.000-1,-35.000 0.000 1,35.000 0.000 0,17.000 0.000-1,18.000 0.000 1,0.000 0.000-1,0.000 0.000 1,36.000 0.000-16,-19.000-17.000 16,19.000 17.000-1,-18.000 0.000-15,-1.000-18.000 16,-52.000 0.000 0,0.000 18.000-1,0.000-35.000 1,-1.000 35.000-1,19.000-17.000 1,17.000 17.000 0,-35.000-18.000-1,35.000 18.000-15,0.000 0.000 16,18.000 0.000-16,-18.000 0.000 16,0.000 0.000-16,0.000 0.000 15,35.000 0.000-15,-52.000 0.000 16,17.000 0.000-1,35.000 0.000-15,-70.000 0.000 16,17.000 0.000 0,1.000 0.000-1,-1.000 0.000 17,-35.000 0.000-17,71.000 0.000-15,-18.000 0.000 16,-70.000 0.000-1,-1.000 0.000 1,89.000 0.000-16,-18.000 0.000 16,0.000 0.000-16,0.000 0.000 15,18.000 0.000-15,-53.000 0.000 16,17.000 0.000 0,1.000 0.000-1,-1.000 0.000 1,-17.000 0.000-1,17.000 0.000 1,-17.000 0.000 0,18.000 0.000-1,-19.000 0.000 17,-34.000 0.000-17,70.000 0.000-15,-17.000 0.000 0,17.000 0.000 16,0.000 0.000-1,-106.000-35.000 1,88.000 17.000 0,18.000 18.000-1,1.000 0.000 1,16.000 0.000 0,1.000 0.000-1,0.000 0.000 1,-36.000 0.000-1,-52.000 0.000 1,-1.000 0.000 0,-17.000 0.000 15,71.000 0.000-31,-1.000 0.000 16,-35.000 0.000-16,36.000 0.000 0,17.000 0.000 15,-53.000 0.000 1,0.000 0.000-1,88.000 0.000-15,-17.000 0.000 16,-53.000 0.000 0,17.000 0.000-1,18.000 0.000 1,18.000 0.000 0,18.000 0.000-1,-19.000 0.000 1,19.000 0.000-1,-36.000 0.000 1,35.000 0.000 0,-17.000 0.000-16,0.000 0.000 15,17.000 0.000 1,0.000 0.000 0,1.000 0.000-1,-1.000 0.000 1,0.000 0.000-16,1.000 0.000 15,-1.000 0.000-15,-17.000 0.000 16,17.000 0.000 0,-17.000 0.000-16,-18.000 0.000 15,35.000 0.000 1,1.000 0.000-16,-19.000 0.000 16,19.000 0.000-1,-1.000 0.000-15,0.000 0.000 31,1.000 0.000-15,-1.000 0.000 0,1.000 0.000 15,-19.000 0.000 188,19.000 0.000-219,-1.000 0.000 15,-17.000 18.000 1,17.000-1.000-16,0.000-17.000 16,-17.000 18.000-16,0.000-18.000 0,35.000 18.000 15,-18.000-18.000 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37.72102" units="1/cm"/>
          <inkml:channelProperty channel="Y" name="resolution" value="37.76224" units="1/cm"/>
          <inkml:channelProperty channel="T" name="resolution" value="28.34646" units="1/dev"/>
        </inkml:channelProperties>
      </inkml:inkSource>
      <inkml:timestamp xml:id="ts0" timeString="2021-04-09T02:39:51"/>
    </inkml:context>
    <inkml:brush xml:id="br0">
      <inkml:brushProperty name="width" value="0.05292" units="cm"/>
      <inkml:brushProperty name="height" value="0.05292" units="cm"/>
      <inkml:brushProperty name="color" value="#ff0000"/>
    </inkml:brush>
  </inkml:definitions>
  <inkml:trace contextRef="#ctx0" brushRef="#br0">15893.000 11677.000 0,'0.000'-18.000'47,"0.000"1.000"0,-18.000 17.000-31,0.000-18.000-1,1.000 18.000 1,-1.000 0.000-1,-17.000-35.000 1,17.000 35.000 0,-17.000-18.000-1,17.000 18.000 63,-17.000 0.000-62,17.000 0.000 0,1.000 0.000-16,-19.000 0.000 15,19.000 18.000 1,-1.000-18.000 0,18.000 17.000 15,-17.000 1.000 0,-1.000-18.000-15,18.000 18.000-1,0.000 17.000 17,0.000-17.000-1,0.000-1.000-16,0.000 1.000-15,0.000 0.000 16,0.000-1.000 0,0.000 1.000-1,0.000-1.000-15,0.000 1.000 32,0.000 0.000-17,0.000-1.000 1,0.000 1.000-1,0.000 0.000 1,0.000-1.000 0,0.000 1.000-1,0.000 0.000 1,0.000-1.000 0,18.000 18.000-1,-18.000-17.000 16,17.000 0.000-15,-17.000-1.000 0,18.000 1.000 15,-1.000-18.000-15,1.000 18.000 15,-18.000-1.000-16,18.000-17.000 17,-18.000 18.000 15,17.000-18.000-1,1.000 0.000-14,0.000 35.000-32,-1.000-35.000 31,1.000 0.000-31,17.000 0.000 16,-17.000 0.000-16,-1.000 0.000 31,19.000 0.000-16,-19.000 0.000 1,1.000 0.000 0,0.000 0.000 124,-1.000-17.000-108,-17.000-1.000-17,0.000-17.000 1,18.000 17.000-1,0.000 0.000 1,-18.000 1.000 0,0.000-1.000-1,17.000 0.000 1,-17.000 1.000 0,18.000-1.000-1,-18.000 1.000 1,0.000-19.000-1,17.000 19.000 1,-17.000-1.000 31,0.000 0.000-16,0.000 1.000-31,0.000-1.000 31,0.000-17.000-15,0.000-18.000 0,0.000 35.000-1,0.000 1.000 1,0.000-19.000 0,-17.000 36.000-1,17.000-17.000 63,0.000-1.000 16</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37.72102" units="1/cm"/>
          <inkml:channelProperty channel="Y" name="resolution" value="37.76224" units="1/cm"/>
          <inkml:channelProperty channel="T" name="resolution" value="28.34646" units="1/dev"/>
        </inkml:channelProperties>
      </inkml:inkSource>
      <inkml:timestamp xml:id="ts0" timeString="2021-04-09T03:02:18"/>
    </inkml:context>
    <inkml:brush xml:id="br0">
      <inkml:brushProperty name="width" value="0.05292" units="cm"/>
      <inkml:brushProperty name="height" value="0.05292" units="cm"/>
      <inkml:brushProperty name="color" value="#ff0000"/>
    </inkml:brush>
  </inkml:definitions>
  <inkml:trace contextRef="#ctx0" brushRef="#br0">5750.000 7373.000 0,'0.000'0.000'0,"0.000"-18.000"0,-17.000 1.000 15,-1.000-1.000 17,0.000 18.000 124,1.000 0.000-156,-1.000 0.000 31,-17.000 18.000-15,0.000 17.000-1,-1.000 0.000 1,19.000 1.000 0,-1.000-19.000-1,0.000 36.000 1,1.000-18.000 0,17.000 1.000-1,-18.000-19.000-15,18.000 1.000 16,0.000 17.000-1,0.000-17.000 1,0.000 0.000-16,18.000 34.000 16,-1.000-34.000-1,1.000 0.000 1,0.000 17.000 0,17.000-17.000-1,18.000-1.000 16,-36.000-17.000-15,1.000 18.000 0,0.000-18.000-1,-1.000 18.000-15,19.000-18.000 16,-1.000 17.000 0,0.000-17.000-1,36.000 0.000 1,-54.000-17.000-1,36.000-36.000 1,-17.000 0.000 0,-36.000 35.000-1,0.000 0.000 1,0.000 1.000 0,0.000-36.000-1,0.000 35.000 16,0.000-17.000-15,0.000 17.000 0,-18.000-35.000-1,0.000 36.000 1,1.000-1.000 0,17.000 1.000-1,-36.000 17.000 1,19.000 0.000-1,-1.000-18.000 1,0.000 18.000 0,-34.000-18.000-1,34.000 1.000 1,-35.000-1.000 0,35.000 18.000-1,-17.000-18.000 16</inkml:trace>
  <inkml:trace contextRef="#ctx0" brushRef="#br0">5450.000 14182.000 0,'0.000'0.000'0,"0.000"-18.000"16,-35.000 18.000 0,0.000 0.000 15,17.000 0.000-31,-17.000 0.000 16,17.000 0.000 15,1.000 0.000-31,-1.000 0.000 15,0.000-18.000 17,18.000 36.000 77,-53.000 53.000-93,53.000-54.000-1,-17.000 1.000-15,17.000 0.000 16,0.000 17.000-16,-35.000 53.000 31,35.000-70.000-31,0.000 17.000 16,-18.000 0.000-16,18.000-17.000 15,0.000-1.000-15,0.000 36.000 16,0.000-35.000 0,0.000 35.000-1,0.000-18.000 1,0.000-17.000 0,35.000 17.000-1,-17.000-17.000 1,17.000-1.000-1,0.000-17.000 1,-17.000 18.000-16,0.000-18.000 31,-1.000 0.000-31,1.000 18.000 16,17.000-1.000 0,53.000-17.000-1,1.000 0.000 16,-36.000 0.000-31,17.000 0.000 16,-17.000 0.000-16,-35.000 0.000 16,35.000 0.000-1,-1.000 0.000 1,-34.000-17.000-16,0.000 17.000 16,-18.000-18.000-1,17.000 18.000 1,-17.000-18.000-1,0.000 1.000 1,18.000-1.000-16,0.000 0.000 16,-18.000 1.000-1,0.000-1.000 1,0.000-35.000 0,0.000 0.000-16,0.000 36.000 15,0.000-1.000 1,0.000-17.000-1,-36.000 0.000 1,1.000-36.000 0,17.000 53.000-1,-17.000-17.000-15,0.000 0.000 16,0.000 0.000 0,17.000 17.000-1,-17.000 18.000 1,17.000-18.000-1,18.000 1.000 1,-35.000-1.000-16,17.000 18.000 63,1.000 0.000-48,-1.000 0.000 1,0.000-18.000-1,-17.000 18.000 1,17.000 0.000 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37.72102" units="1/cm"/>
          <inkml:channelProperty channel="Y" name="resolution" value="37.76224" units="1/cm"/>
          <inkml:channelProperty channel="T" name="resolution" value="28.34646" units="1/dev"/>
        </inkml:channelProperties>
      </inkml:inkSource>
      <inkml:timestamp xml:id="ts0" timeString="2021-04-09T02:58:51"/>
    </inkml:context>
    <inkml:brush xml:id="br0">
      <inkml:brushProperty name="width" value="0.05292" units="cm"/>
      <inkml:brushProperty name="height" value="0.05292" units="cm"/>
      <inkml:brushProperty name="color" value="#ff0000"/>
    </inkml:brush>
  </inkml:definitions>
  <inkml:trace contextRef="#ctx0" brushRef="#br0">10107.000 9260.000 0,'-18.000'0.000'47,"-17.000"0.000"31,18.000 0.000-78,-36.000 0.000 16,35.000 0.000-16,-17.000 0.000 15,-36.000 0.000 1,1.000 0.000-1,17.000 0.000-15,35.000 0.000 16,-35.000 0.000 0,18.000 0.000-16,0.000 0.000 15,-1.000 0.000 1,-17.000 18.000 0,36.000-18.000-16,-36.000 18.000 15,-35.000-18.000 1,52.000 17.000-16,-17.000-17.000 31,18.000 0.000-31,18.000 0.000 0,-19.000 18.000 16,36.000 0.000 15,-17.000-18.000-15,-1.000 0.000-16,0.000 17.000 31,1.000-17.000-31,-1.000 0.000 15,0.000 36.000 1,1.000-36.000 0,-19.000 17.000-1,19.000 18.000 1,-18.000-17.000 0,35.000 0.000-16,-36.000 17.000 15,19.000 0.000 16,17.000-17.000-31,0.000 17.000 16,0.000-17.000 0,-18.000-18.000-1,18.000 35.000 1,0.000 18.000 0,0.000-35.000-16,0.000 17.000 15,0.000-17.000 1,0.000-1.000-16,0.000 1.000 0,0.000 17.000 15,0.000 0.000 1,0.000 1.000-16,0.000-19.000 16,0.000 1.000-1,0.000 0.000-15,0.000-1.000 16,35.000 19.000 0,-17.000 16.000-1,17.000-16.000 1,36.000 17.000-1,-1.000-18.000 1,19.000-35.000 0,16.000 35.000 15,-34.000-35.000-31,52.000 0.000 16,-70.000 0.000-16,18.000 0.000 15,-18.000 0.000-15,-18.000 0.000 16,88.000 18.000-1,-70.000-18.000-15,0.000 0.000 16,18.000 0.000-16,17.000 0.000 16,53.000 0.000-1,18.000 0.000 1,-53.000 0.000-16,-18.000 0.000 16,124.000 0.000-1,-54.000 0.000 1,-34.000 0.000-1,-18.000 17.000 1,-18.000-17.000 0,-70.000 0.000-1,34.000 36.000 1,-16.000-36.000-16,-1.000 0.000 0,18.000 0.000 16,-18.000 0.000-16,18.000 0.000 15,0.000 0.000-15,0.000 0.000 16,-35.000 0.000-16,35.000 0.000 15,-18.000 0.000-15,18.000 0.000 16,0.000 0.000 0,0.000 0.000-1,35.000 0.000 1,18.000 0.000 0,-36.000-18.000-1,1.000 18.000 1,-36.000 0.000-16,-17.000 0.000 15,-1.000 0.000 1,1.000 0.000-16,17.000-35.000 16,18.000 35.000 15,53.000-18.000-15,-36.000 1.000-1,36.000-19.000-15,-88.000 36.000 16,17.000 0.000-16,0.000 0.000 15,18.000 0.000-15,36.000-35.000 16,-72.000 35.000-16,36.000-35.000 16,-35.000 35.000-16,35.000-18.000 15,0.000 0.000-15,-36.000 1.000 16,19.000-18.000-16,-1.000 35.000 16,0.000 0.000-16,-17.000-36.000 15,-1.000 36.000-15,-17.000-17.000 16,18.000-1.000-1,-18.000 0.000 1,18.000-17.000 0,-18.000 17.000-1,0.000 1.000 1,0.000-19.000 0,0.000 1.000-1,-18.000 0.000 1,0.000 0.000-1,18.000 17.000 1,0.000 0.000-16,-17.000 1.000 16,17.000-36.000-1,-18.000 35.000 1,0.000-35.000 0,1.000 36.000-1,-36.000-1.000 1,18.000-17.000-1,-18.000-18.000 1,0.000 18.000 0,0.000-1.000 15,18.000 1.000-31,17.000 35.000 16,-17.000-35.000-1,17.000 35.000-15,-17.000-18.000 16,-1.000 0.000-16,1.000 18.000 15,18.000-17.000 1,-36.000-18.000 0,0.000 17.000-1,17.000 18.000 1,-52.000-35.000 0,0.000 35.000-1,-35.000 0.000 1,52.000-18.000-1,18.000 0.000 1,0.000 18.000-16,18.000 0.000 16,-53.000-17.000-1,52.000 17.000-15,1.000-18.000 16,-53.000 18.000 0,0.000-18.000-16,53.000 18.000 15,-36.000 0.000 1,18.000 0.000-16,0.000 0.000 15,-17.000 0.000 1,-1.000 0.000 0,18.000 0.000-16,18.000 0.000 15,0.000 0.000-15,-18.000 0.000 16,35.000 0.000-16,-35.000 0.000 16,-18.000 0.000-1,54.000 0.000-15,-36.000 0.000 16,0.000 0.000-1,18.000 18.000-15,-36.000-18.000 16,54.000 0.000 0,-1.000 0.000-16,-35.000 18.000 31,-35.000 17.000-15,53.000-17.000-16,17.000-18.000 15,-17.000 17.000 1,17.000 1.000-16,-35.000 0.000 15,18.000-1.000 1,17.000 1.000-16,1.000-18.000 16,-19.000 17.000-1,1.000 1.000 1,17.000-18.000 0,1.000 0.000-1,-19.000 18.000-15,19.000-18.000 31,-1.000 0.000-15,0.000 0.000-16,1.000 0.000 31,-36.000 17.000-15,35.000-17.000-16,1.000 18.000 16,-1.000-18.000-16,0.000 0.000 15,1.000 0.000 110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5B99A4F6-0D09-40A2-8119-5E43A143EF1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9220CA-C36A-437F-AD58-7C778170676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99A4F6-0D09-40A2-8119-5E43A143EF1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9220CA-C36A-437F-AD58-7C778170676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99A4F6-0D09-40A2-8119-5E43A143EF1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9220CA-C36A-437F-AD58-7C778170676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99A4F6-0D09-40A2-8119-5E43A143EF1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9220CA-C36A-437F-AD58-7C778170676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5B99A4F6-0D09-40A2-8119-5E43A143EF1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9220CA-C36A-437F-AD58-7C778170676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B99A4F6-0D09-40A2-8119-5E43A143EF1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49220CA-C36A-437F-AD58-7C778170676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B99A4F6-0D09-40A2-8119-5E43A143EF1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9220CA-C36A-437F-AD58-7C778170676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B99A4F6-0D09-40A2-8119-5E43A143EF1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49220CA-C36A-437F-AD58-7C778170676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99A4F6-0D09-40A2-8119-5E43A143EF1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9220CA-C36A-437F-AD58-7C778170676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5B99A4F6-0D09-40A2-8119-5E43A143EF1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49220CA-C36A-437F-AD58-7C778170676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5B99A4F6-0D09-40A2-8119-5E43A143EF1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49220CA-C36A-437F-AD58-7C778170676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99A4F6-0D09-40A2-8119-5E43A143EF1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9220CA-C36A-437F-AD58-7C778170676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47.xml"/><Relationship Id="rId4" Type="http://schemas.openxmlformats.org/officeDocument/2006/relationships/slide" Target="slide44.xml"/><Relationship Id="rId3" Type="http://schemas.openxmlformats.org/officeDocument/2006/relationships/slide" Target="slide31.xml"/><Relationship Id="rId2" Type="http://schemas.openxmlformats.org/officeDocument/2006/relationships/slide" Target="slide21.xml"/><Relationship Id="rId1" Type="http://schemas.openxmlformats.org/officeDocument/2006/relationships/slide" Target="slide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 Target="slide3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4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hyperlink" Target="https://nankai.feishu.cn/docx/Le0rdPRtkoLn8mxoYyzcPMqHnCj?from=from_copylink" TargetMode="Externa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customXml" Target="../ink/ink1.xml"/></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customXml" Target="../ink/ink2.xml"/></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79.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8.png"/><Relationship Id="rId2" Type="http://schemas.openxmlformats.org/officeDocument/2006/relationships/customXml" Target="../ink/ink3.xml"/><Relationship Id="rId1" Type="http://schemas.openxmlformats.org/officeDocument/2006/relationships/image" Target="../media/image87.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2.png"/><Relationship Id="rId3" Type="http://schemas.openxmlformats.org/officeDocument/2006/relationships/customXml" Target="../ink/ink4.xml"/><Relationship Id="rId2" Type="http://schemas.openxmlformats.org/officeDocument/2006/relationships/image" Target="../media/image91.png"/><Relationship Id="rId1" Type="http://schemas.openxmlformats.org/officeDocument/2006/relationships/image" Target="../media/image90.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4.png"/><Relationship Id="rId2" Type="http://schemas.openxmlformats.org/officeDocument/2006/relationships/customXml" Target="../ink/ink5.xml"/><Relationship Id="rId1" Type="http://schemas.openxmlformats.org/officeDocument/2006/relationships/image" Target="../media/image93.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98159" y="2583622"/>
            <a:ext cx="8886548" cy="645160"/>
          </a:xfrm>
          <a:prstGeom prst="rect">
            <a:avLst/>
          </a:prstGeom>
          <a:noFill/>
        </p:spPr>
        <p:txBody>
          <a:bodyPr wrap="square" rtlCol="0">
            <a:spAutoFit/>
          </a:bodyPr>
          <a:lstStyle/>
          <a:p>
            <a:pPr algn="ctr"/>
            <a:r>
              <a:rPr lang="zh-CN" altLang="en-US" sz="3600" b="1" dirty="0" smtClean="0">
                <a:latin typeface="微软雅黑" panose="020B0503020204020204" pitchFamily="34" charset="-122"/>
                <a:ea typeface="微软雅黑" panose="020B0503020204020204" pitchFamily="34" charset="-122"/>
              </a:rPr>
              <a:t>课设</a:t>
            </a:r>
            <a:r>
              <a:rPr lang="en-US" altLang="zh-CN" sz="3600" b="1" dirty="0" err="1" smtClean="0">
                <a:latin typeface="微软雅黑" panose="020B0503020204020204" pitchFamily="34" charset="-122"/>
                <a:ea typeface="微软雅黑" panose="020B0503020204020204" pitchFamily="34" charset="-122"/>
              </a:rPr>
              <a:t>Gitlab</a:t>
            </a:r>
            <a:r>
              <a:rPr lang="zh-CN" altLang="en-US" sz="3600" b="1" dirty="0" err="1" smtClean="0">
                <a:latin typeface="微软雅黑" panose="020B0503020204020204" pitchFamily="34" charset="-122"/>
                <a:ea typeface="微软雅黑" panose="020B0503020204020204" pitchFamily="34" charset="-122"/>
              </a:rPr>
              <a:t>操作</a:t>
            </a:r>
            <a:r>
              <a:rPr lang="zh-CN" altLang="en-US" sz="3600" b="1" dirty="0" smtClean="0">
                <a:latin typeface="微软雅黑" panose="020B0503020204020204" pitchFamily="34" charset="-122"/>
                <a:ea typeface="微软雅黑" panose="020B0503020204020204" pitchFamily="34" charset="-122"/>
              </a:rPr>
              <a:t>使用说明及规则</a:t>
            </a:r>
            <a:r>
              <a:rPr lang="en-US" altLang="zh-CN" sz="3600" b="1" dirty="0" smtClean="0">
                <a:latin typeface="微软雅黑" panose="020B0503020204020204" pitchFamily="34" charset="-122"/>
                <a:ea typeface="微软雅黑" panose="020B0503020204020204" pitchFamily="34" charset="-122"/>
              </a:rPr>
              <a:t>V2.0</a:t>
            </a:r>
            <a:endParaRPr lang="zh-CN" altLang="en-US"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53735" y="90770"/>
            <a:ext cx="8636493"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第九步，点击“生成</a:t>
            </a:r>
            <a:r>
              <a:rPr lang="en-US" altLang="zh-CN" dirty="0" err="1" smtClean="0">
                <a:latin typeface="微软雅黑" panose="020B0503020204020204" pitchFamily="34" charset="-122"/>
                <a:ea typeface="微软雅黑" panose="020B0503020204020204" pitchFamily="34" charset="-122"/>
              </a:rPr>
              <a:t>PuTTY</a:t>
            </a:r>
            <a:r>
              <a:rPr lang="zh-CN" altLang="en-US" dirty="0" smtClean="0">
                <a:latin typeface="微软雅黑" panose="020B0503020204020204" pitchFamily="34" charset="-122"/>
                <a:ea typeface="微软雅黑" panose="020B0503020204020204" pitchFamily="34" charset="-122"/>
              </a:rPr>
              <a:t>密钥对”</a:t>
            </a:r>
            <a:endParaRPr lang="en-US" altLang="zh-CN" dirty="0" smtClean="0">
              <a:latin typeface="微软雅黑" panose="020B0503020204020204" pitchFamily="34" charset="-122"/>
              <a:ea typeface="微软雅黑" panose="020B0503020204020204" pitchFamily="34" charset="-122"/>
            </a:endParaRPr>
          </a:p>
        </p:txBody>
      </p:sp>
      <p:sp>
        <p:nvSpPr>
          <p:cNvPr id="8" name="文本框 7"/>
          <p:cNvSpPr txBox="1"/>
          <p:nvPr/>
        </p:nvSpPr>
        <p:spPr>
          <a:xfrm>
            <a:off x="899395" y="3868395"/>
            <a:ext cx="8636493"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第十步，点击“</a:t>
            </a:r>
            <a:r>
              <a:rPr lang="en-US" altLang="zh-CN" dirty="0" smtClean="0">
                <a:latin typeface="微软雅黑" panose="020B0503020204020204" pitchFamily="34" charset="-122"/>
                <a:ea typeface="微软雅黑" panose="020B0503020204020204" pitchFamily="34" charset="-122"/>
              </a:rPr>
              <a:t>Generate</a:t>
            </a:r>
            <a:r>
              <a:rPr lang="zh-CN" altLang="en-US" dirty="0" smtClean="0">
                <a:latin typeface="微软雅黑" panose="020B0503020204020204" pitchFamily="34" charset="-122"/>
                <a:ea typeface="微软雅黑" panose="020B0503020204020204" pitchFamily="34" charset="-122"/>
              </a:rPr>
              <a:t>”，生成密钥对</a:t>
            </a:r>
            <a:endParaRPr lang="en-US" altLang="zh-CN" dirty="0" smtClean="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3004185" y="4226560"/>
            <a:ext cx="2933700" cy="2241550"/>
          </a:xfrm>
          <a:prstGeom prst="rect">
            <a:avLst/>
          </a:prstGeom>
        </p:spPr>
      </p:pic>
      <p:sp>
        <p:nvSpPr>
          <p:cNvPr id="6" name="矩形 5"/>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0"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2874010" y="460375"/>
            <a:ext cx="4030345" cy="3400425"/>
            <a:chOff x="1826114" y="815010"/>
            <a:chExt cx="4897723" cy="2902903"/>
          </a:xfrm>
        </p:grpSpPr>
        <p:pic>
          <p:nvPicPr>
            <p:cNvPr id="4" name="图片 3"/>
            <p:cNvPicPr>
              <a:picLocks noChangeAspect="1"/>
            </p:cNvPicPr>
            <p:nvPr/>
          </p:nvPicPr>
          <p:blipFill>
            <a:blip r:embed="rId2"/>
            <a:stretch>
              <a:fillRect/>
            </a:stretch>
          </p:blipFill>
          <p:spPr>
            <a:xfrm>
              <a:off x="1826114" y="815010"/>
              <a:ext cx="4897723" cy="2902903"/>
            </a:xfrm>
            <a:prstGeom prst="rect">
              <a:avLst/>
            </a:prstGeom>
          </p:spPr>
        </p:pic>
        <p:sp>
          <p:nvSpPr>
            <p:cNvPr id="2" name="矩形 1"/>
            <p:cNvSpPr/>
            <p:nvPr/>
          </p:nvSpPr>
          <p:spPr>
            <a:xfrm>
              <a:off x="4821698" y="2023421"/>
              <a:ext cx="1260629" cy="32847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userDrawn="1"/>
        </p:nvSpPr>
        <p:spPr>
          <a:xfrm>
            <a:off x="4947920" y="5570220"/>
            <a:ext cx="930275" cy="222250"/>
          </a:xfrm>
          <a:prstGeom prst="rect">
            <a:avLst/>
          </a:prstGeom>
          <a:noFill/>
          <a:ln w="19050"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53440" y="257175"/>
            <a:ext cx="9269095" cy="64516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第十一步，方框内的字符串为公钥，一会配置到远程仓库。点击</a:t>
            </a:r>
            <a:r>
              <a:rPr lang="en-US" altLang="zh-CN" dirty="0" smtClean="0">
                <a:latin typeface="微软雅黑" panose="020B0503020204020204" pitchFamily="34" charset="-122"/>
                <a:ea typeface="微软雅黑" panose="020B0503020204020204" pitchFamily="34" charset="-122"/>
              </a:rPr>
              <a:t>Save private key</a:t>
            </a:r>
            <a:r>
              <a:rPr lang="zh-CN" altLang="en-US" dirty="0" smtClean="0">
                <a:latin typeface="微软雅黑" panose="020B0503020204020204" pitchFamily="34" charset="-122"/>
                <a:ea typeface="微软雅黑" panose="020B0503020204020204" pitchFamily="34" charset="-122"/>
              </a:rPr>
              <a:t>先将私钥保存到本地</a:t>
            </a:r>
            <a:endParaRPr lang="en-US" altLang="zh-CN" dirty="0" smtClean="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142298" y="1201409"/>
            <a:ext cx="4419600" cy="3119905"/>
          </a:xfrm>
          <a:prstGeom prst="rect">
            <a:avLst/>
          </a:prstGeom>
        </p:spPr>
      </p:pic>
      <p:pic>
        <p:nvPicPr>
          <p:cNvPr id="3" name="图片 2"/>
          <p:cNvPicPr>
            <a:picLocks noChangeAspect="1"/>
          </p:cNvPicPr>
          <p:nvPr/>
        </p:nvPicPr>
        <p:blipFill>
          <a:blip r:embed="rId2"/>
          <a:stretch>
            <a:fillRect/>
          </a:stretch>
        </p:blipFill>
        <p:spPr>
          <a:xfrm>
            <a:off x="5802004" y="3498385"/>
            <a:ext cx="5967965" cy="2637322"/>
          </a:xfrm>
          <a:prstGeom prst="rect">
            <a:avLst/>
          </a:prstGeom>
        </p:spPr>
      </p:pic>
      <p:sp>
        <p:nvSpPr>
          <p:cNvPr id="5" name="矩形 4"/>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8"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sp>
        <p:nvSpPr>
          <p:cNvPr id="4" name="矩形 3"/>
          <p:cNvSpPr/>
          <p:nvPr userDrawn="1"/>
        </p:nvSpPr>
        <p:spPr>
          <a:xfrm>
            <a:off x="1244003" y="1638728"/>
            <a:ext cx="4243020" cy="702722"/>
          </a:xfrm>
          <a:prstGeom prst="rect">
            <a:avLst/>
          </a:prstGeom>
          <a:noFill/>
          <a:ln w="25400"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6" name="矩形 5"/>
          <p:cNvSpPr/>
          <p:nvPr userDrawn="1"/>
        </p:nvSpPr>
        <p:spPr>
          <a:xfrm>
            <a:off x="4428491" y="3498400"/>
            <a:ext cx="1058525" cy="249066"/>
          </a:xfrm>
          <a:prstGeom prst="rect">
            <a:avLst/>
          </a:prstGeom>
          <a:noFill/>
          <a:ln w="25400"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53735" y="257140"/>
            <a:ext cx="9826102" cy="64516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第十二步，在远程，点击右上角个人头像，点击</a:t>
            </a:r>
            <a:r>
              <a:rPr lang="en-US" altLang="zh-CN" dirty="0" smtClean="0">
                <a:latin typeface="微软雅黑" panose="020B0503020204020204" pitchFamily="34" charset="-122"/>
                <a:ea typeface="微软雅黑" panose="020B0503020204020204" pitchFamily="34" charset="-122"/>
              </a:rPr>
              <a:t>Preferences</a:t>
            </a:r>
            <a:r>
              <a:rPr lang="zh-CN" altLang="en-US" dirty="0" smtClean="0">
                <a:latin typeface="微软雅黑" panose="020B0503020204020204" pitchFamily="34" charset="-122"/>
                <a:ea typeface="微软雅黑" panose="020B0503020204020204" pitchFamily="34" charset="-122"/>
              </a:rPr>
              <a:t>，在页面最左侧出现如右图所示的菜单列，选择</a:t>
            </a:r>
            <a:r>
              <a:rPr lang="en-US" altLang="zh-CN" dirty="0" smtClean="0">
                <a:latin typeface="微软雅黑" panose="020B0503020204020204" pitchFamily="34" charset="-122"/>
                <a:ea typeface="微软雅黑" panose="020B0503020204020204" pitchFamily="34" charset="-122"/>
              </a:rPr>
              <a:t> SSH Keys</a:t>
            </a:r>
            <a:endParaRPr lang="en-US" altLang="zh-CN" dirty="0" smtClean="0">
              <a:latin typeface="微软雅黑" panose="020B0503020204020204" pitchFamily="34" charset="-122"/>
              <a:ea typeface="微软雅黑" panose="020B0503020204020204" pitchFamily="34" charset="-122"/>
            </a:endParaRPr>
          </a:p>
        </p:txBody>
      </p:sp>
      <p:sp>
        <p:nvSpPr>
          <p:cNvPr id="6" name="矩形 5"/>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9"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800827" y="1843143"/>
            <a:ext cx="3491171" cy="2817633"/>
          </a:xfrm>
          <a:prstGeom prst="rect">
            <a:avLst/>
          </a:prstGeom>
        </p:spPr>
      </p:pic>
      <p:pic>
        <p:nvPicPr>
          <p:cNvPr id="3" name="图片 2"/>
          <p:cNvPicPr>
            <a:picLocks noChangeAspect="1"/>
          </p:cNvPicPr>
          <p:nvPr/>
        </p:nvPicPr>
        <p:blipFill>
          <a:blip r:embed="rId2"/>
          <a:stretch>
            <a:fillRect/>
          </a:stretch>
        </p:blipFill>
        <p:spPr>
          <a:xfrm>
            <a:off x="6977224" y="903471"/>
            <a:ext cx="3333333" cy="53142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53735" y="257140"/>
            <a:ext cx="9826102" cy="36830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第十三步，将刚才复制的公钥字符串粘贴到文本框中，点击</a:t>
            </a:r>
            <a:r>
              <a:rPr lang="en-US" altLang="zh-CN" dirty="0" smtClean="0">
                <a:latin typeface="微软雅黑" panose="020B0503020204020204" pitchFamily="34" charset="-122"/>
                <a:ea typeface="微软雅黑" panose="020B0503020204020204" pitchFamily="34" charset="-122"/>
              </a:rPr>
              <a:t>Add key</a:t>
            </a:r>
            <a:endParaRPr lang="en-US" altLang="zh-CN" dirty="0" smtClean="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853440" y="997585"/>
            <a:ext cx="7109460" cy="4204335"/>
          </a:xfrm>
          <a:prstGeom prst="rect">
            <a:avLst/>
          </a:prstGeom>
        </p:spPr>
      </p:pic>
      <p:sp>
        <p:nvSpPr>
          <p:cNvPr id="4" name="矩形 3"/>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8"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sp>
        <p:nvSpPr>
          <p:cNvPr id="3" name="矩形 2"/>
          <p:cNvSpPr/>
          <p:nvPr userDrawn="1"/>
        </p:nvSpPr>
        <p:spPr>
          <a:xfrm>
            <a:off x="3124589" y="4530314"/>
            <a:ext cx="836151" cy="462551"/>
          </a:xfrm>
          <a:prstGeom prst="rect">
            <a:avLst/>
          </a:prstGeom>
          <a:noFill/>
          <a:ln w="25400"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cxnSp>
        <p:nvCxnSpPr>
          <p:cNvPr id="5" name="直接箭头连接符 4"/>
          <p:cNvCxnSpPr/>
          <p:nvPr userDrawn="1"/>
        </p:nvCxnSpPr>
        <p:spPr>
          <a:xfrm flipH="1" flipV="1">
            <a:off x="3931545" y="4992860"/>
            <a:ext cx="853941" cy="400285"/>
          </a:xfrm>
          <a:prstGeom prst="straightConnector1">
            <a:avLst/>
          </a:prstGeom>
          <a:ln w="28575"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3152775" y="2272665"/>
            <a:ext cx="4576445" cy="1449705"/>
          </a:xfrm>
          <a:prstGeom prst="rect">
            <a:avLst/>
          </a:prstGeom>
          <a:noFill/>
          <a:ln w="25400"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53735" y="825311"/>
            <a:ext cx="9826102" cy="36830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第十四步，打开刚才</a:t>
            </a:r>
            <a:r>
              <a:rPr lang="en-US" altLang="zh-CN" dirty="0" smtClean="0">
                <a:latin typeface="微软雅黑" panose="020B0503020204020204" pitchFamily="34" charset="-122"/>
                <a:ea typeface="微软雅黑" panose="020B0503020204020204" pitchFamily="34" charset="-122"/>
              </a:rPr>
              <a:t>fork</a:t>
            </a:r>
            <a:r>
              <a:rPr lang="zh-CN" altLang="en-US" dirty="0" smtClean="0">
                <a:latin typeface="微软雅黑" panose="020B0503020204020204" pitchFamily="34" charset="-122"/>
                <a:ea typeface="微软雅黑" panose="020B0503020204020204" pitchFamily="34" charset="-122"/>
              </a:rPr>
              <a:t>到自己远程的项目，点击</a:t>
            </a:r>
            <a:r>
              <a:rPr lang="en-US" altLang="zh-CN" dirty="0" smtClean="0">
                <a:latin typeface="微软雅黑" panose="020B0503020204020204" pitchFamily="34" charset="-122"/>
                <a:ea typeface="微软雅黑" panose="020B0503020204020204" pitchFamily="34" charset="-122"/>
              </a:rPr>
              <a:t>Clone</a:t>
            </a:r>
            <a:r>
              <a:rPr lang="zh-CN" altLang="en-US" dirty="0" smtClean="0">
                <a:latin typeface="微软雅黑" panose="020B0503020204020204" pitchFamily="34" charset="-122"/>
                <a:ea typeface="微软雅黑" panose="020B0503020204020204" pitchFamily="34" charset="-122"/>
              </a:rPr>
              <a:t>，将</a:t>
            </a:r>
            <a:r>
              <a:rPr lang="en-US" altLang="zh-CN" dirty="0" smtClean="0">
                <a:solidFill>
                  <a:srgbClr val="FF0000"/>
                </a:solidFill>
                <a:highlight>
                  <a:srgbClr val="FFFF00"/>
                </a:highlight>
                <a:latin typeface="微软雅黑" panose="020B0503020204020204" pitchFamily="34" charset="-122"/>
                <a:ea typeface="微软雅黑" panose="020B0503020204020204" pitchFamily="34" charset="-122"/>
              </a:rPr>
              <a:t>Clone with HTTP</a:t>
            </a:r>
            <a:r>
              <a:rPr lang="zh-CN" altLang="en-US" dirty="0" smtClean="0">
                <a:latin typeface="微软雅黑" panose="020B0503020204020204" pitchFamily="34" charset="-122"/>
                <a:ea typeface="微软雅黑" panose="020B0503020204020204" pitchFamily="34" charset="-122"/>
              </a:rPr>
              <a:t>下面的</a:t>
            </a:r>
            <a:r>
              <a:rPr lang="en-US" altLang="zh-CN" dirty="0" smtClean="0">
                <a:latin typeface="微软雅黑" panose="020B0503020204020204" pitchFamily="34" charset="-122"/>
                <a:ea typeface="微软雅黑" panose="020B0503020204020204" pitchFamily="34" charset="-122"/>
              </a:rPr>
              <a:t>URL</a:t>
            </a:r>
            <a:r>
              <a:rPr lang="zh-CN" altLang="en-US" dirty="0" smtClean="0">
                <a:latin typeface="微软雅黑" panose="020B0503020204020204" pitchFamily="34" charset="-122"/>
                <a:ea typeface="微软雅黑" panose="020B0503020204020204" pitchFamily="34" charset="-122"/>
              </a:rPr>
              <a:t>复制</a:t>
            </a:r>
            <a:endParaRPr lang="en-US" altLang="zh-CN" dirty="0" smtClean="0">
              <a:latin typeface="微软雅黑" panose="020B0503020204020204" pitchFamily="34" charset="-122"/>
              <a:ea typeface="微软雅黑" panose="020B0503020204020204" pitchFamily="34" charset="-122"/>
            </a:endParaRPr>
          </a:p>
        </p:txBody>
      </p:sp>
      <p:sp>
        <p:nvSpPr>
          <p:cNvPr id="5" name="矩形 4"/>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8"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817880" y="1272540"/>
            <a:ext cx="10556240" cy="4974590"/>
          </a:xfrm>
          <a:prstGeom prst="rect">
            <a:avLst/>
          </a:prstGeom>
        </p:spPr>
      </p:pic>
      <p:sp>
        <p:nvSpPr>
          <p:cNvPr id="4" name="矩形 3"/>
          <p:cNvSpPr/>
          <p:nvPr userDrawn="1"/>
        </p:nvSpPr>
        <p:spPr>
          <a:xfrm>
            <a:off x="7535545" y="4138930"/>
            <a:ext cx="3705225" cy="751205"/>
          </a:xfrm>
          <a:prstGeom prst="rect">
            <a:avLst/>
          </a:prstGeom>
          <a:noFill/>
          <a:ln w="28575"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53440" y="257175"/>
            <a:ext cx="10257155" cy="258445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第十五步，在本地任意文件夹位置右键，点击“</a:t>
            </a:r>
            <a:r>
              <a:rPr lang="en-US" altLang="zh-CN" dirty="0" err="1" smtClean="0">
                <a:latin typeface="微软雅黑" panose="020B0503020204020204" pitchFamily="34" charset="-122"/>
                <a:ea typeface="微软雅黑" panose="020B0503020204020204" pitchFamily="34" charset="-122"/>
                <a:sym typeface="+mn-ea"/>
              </a:rPr>
              <a:t>Git</a:t>
            </a:r>
            <a:r>
              <a:rPr lang="zh-CN" altLang="en-US" dirty="0" smtClean="0">
                <a:latin typeface="微软雅黑" panose="020B0503020204020204" pitchFamily="34" charset="-122"/>
                <a:ea typeface="微软雅黑" panose="020B0503020204020204" pitchFamily="34" charset="-122"/>
                <a:sym typeface="+mn-ea"/>
              </a:rPr>
              <a:t>克隆</a:t>
            </a:r>
            <a:r>
              <a:rPr lang="zh-CN" altLang="en-US" dirty="0" smtClean="0">
                <a:latin typeface="微软雅黑" panose="020B0503020204020204" pitchFamily="34" charset="-122"/>
                <a:ea typeface="微软雅黑" panose="020B0503020204020204" pitchFamily="34" charset="-122"/>
              </a:rPr>
              <a:t>”，克隆到本地（注意下方信息的准确填写）</a:t>
            </a:r>
            <a:endParaRPr lang="en-US" altLang="zh-CN" dirty="0" smtClean="0">
              <a:latin typeface="微软雅黑" panose="020B0503020204020204" pitchFamily="34" charset="-122"/>
              <a:ea typeface="微软雅黑" panose="020B0503020204020204" pitchFamily="34" charset="-122"/>
            </a:endParaRPr>
          </a:p>
          <a:p>
            <a:r>
              <a:rPr lang="en-US" altLang="zh-CN" dirty="0" smtClean="0">
                <a:highlight>
                  <a:srgbClr val="FFFF00"/>
                </a:highlight>
                <a:latin typeface="微软雅黑" panose="020B0503020204020204" pitchFamily="34" charset="-122"/>
                <a:ea typeface="微软雅黑" panose="020B0503020204020204" pitchFamily="34" charset="-122"/>
              </a:rPr>
              <a:t>URL</a:t>
            </a:r>
            <a:r>
              <a:rPr lang="zh-CN" altLang="en-US" dirty="0" smtClean="0">
                <a:highlight>
                  <a:srgbClr val="FFFF00"/>
                </a:highlight>
                <a:latin typeface="微软雅黑" panose="020B0503020204020204" pitchFamily="34" charset="-122"/>
                <a:ea typeface="微软雅黑" panose="020B0503020204020204" pitchFamily="34" charset="-122"/>
              </a:rPr>
              <a:t>：上一步复制的远程仓库</a:t>
            </a:r>
            <a:r>
              <a:rPr lang="en-US" altLang="zh-CN" dirty="0" smtClean="0">
                <a:highlight>
                  <a:srgbClr val="FFFF00"/>
                </a:highlight>
                <a:latin typeface="微软雅黑" panose="020B0503020204020204" pitchFamily="34" charset="-122"/>
                <a:ea typeface="微软雅黑" panose="020B0503020204020204" pitchFamily="34" charset="-122"/>
              </a:rPr>
              <a:t>URL</a:t>
            </a:r>
            <a:endParaRPr lang="en-US" altLang="zh-CN" dirty="0" smtClean="0">
              <a:highlight>
                <a:srgbClr val="FFFF00"/>
              </a:highlight>
              <a:latin typeface="微软雅黑" panose="020B0503020204020204" pitchFamily="34" charset="-122"/>
              <a:ea typeface="微软雅黑" panose="020B0503020204020204" pitchFamily="34" charset="-122"/>
            </a:endParaRPr>
          </a:p>
          <a:p>
            <a:r>
              <a:rPr lang="zh-CN" altLang="en-US" dirty="0" smtClean="0">
                <a:highlight>
                  <a:srgbClr val="FFFF00"/>
                </a:highlight>
                <a:latin typeface="微软雅黑" panose="020B0503020204020204" pitchFamily="34" charset="-122"/>
                <a:ea typeface="微软雅黑" panose="020B0503020204020204" pitchFamily="34" charset="-122"/>
              </a:rPr>
              <a:t>目录：克隆到本地的位置</a:t>
            </a:r>
            <a:endParaRPr lang="en-US" altLang="zh-CN" dirty="0" smtClean="0">
              <a:highlight>
                <a:srgbClr val="FFFF00"/>
              </a:highlight>
              <a:latin typeface="微软雅黑" panose="020B0503020204020204" pitchFamily="34" charset="-122"/>
              <a:ea typeface="微软雅黑" panose="020B0503020204020204" pitchFamily="34" charset="-122"/>
            </a:endParaRPr>
          </a:p>
          <a:p>
            <a:r>
              <a:rPr lang="zh-CN" altLang="en-US" dirty="0" smtClean="0">
                <a:highlight>
                  <a:srgbClr val="FFFF00"/>
                </a:highlight>
                <a:latin typeface="微软雅黑" panose="020B0503020204020204" pitchFamily="34" charset="-122"/>
                <a:ea typeface="微软雅黑" panose="020B0503020204020204" pitchFamily="34" charset="-122"/>
              </a:rPr>
              <a:t>加载</a:t>
            </a:r>
            <a:r>
              <a:rPr lang="en-US" altLang="zh-CN" dirty="0" smtClean="0">
                <a:highlight>
                  <a:srgbClr val="FFFF00"/>
                </a:highlight>
                <a:latin typeface="微软雅黑" panose="020B0503020204020204" pitchFamily="34" charset="-122"/>
                <a:ea typeface="微软雅黑" panose="020B0503020204020204" pitchFamily="34" charset="-122"/>
              </a:rPr>
              <a:t>Putty</a:t>
            </a:r>
            <a:r>
              <a:rPr lang="zh-CN" altLang="en-US" dirty="0" smtClean="0">
                <a:highlight>
                  <a:srgbClr val="FFFF00"/>
                </a:highlight>
                <a:latin typeface="微软雅黑" panose="020B0503020204020204" pitchFamily="34" charset="-122"/>
                <a:ea typeface="微软雅黑" panose="020B0503020204020204" pitchFamily="34" charset="-122"/>
              </a:rPr>
              <a:t>秘钥：将刚才保存到本地的私钥加载进来</a:t>
            </a:r>
            <a:endParaRPr lang="en-US" altLang="zh-CN" dirty="0" smtClean="0">
              <a:highlight>
                <a:srgbClr val="FFFF00"/>
              </a:highlight>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点击确定，克隆成功见下方右图。</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如果克隆失败，请点击“重试”，如果出现如右图需要输入</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用户名和密码的情况，就请输入自己的</a:t>
            </a:r>
            <a:r>
              <a:rPr lang="en-US" altLang="zh-CN" dirty="0" err="1" smtClean="0">
                <a:latin typeface="微软雅黑" panose="020B0503020204020204" pitchFamily="34" charset="-122"/>
                <a:ea typeface="微软雅黑" panose="020B0503020204020204" pitchFamily="34" charset="-122"/>
              </a:rPr>
              <a:t>gitlab</a:t>
            </a:r>
            <a:r>
              <a:rPr lang="zh-CN" altLang="en-US" dirty="0" smtClean="0">
                <a:highlight>
                  <a:srgbClr val="FFFF00"/>
                </a:highlight>
                <a:latin typeface="微软雅黑" panose="020B0503020204020204" pitchFamily="34" charset="-122"/>
                <a:ea typeface="微软雅黑" panose="020B0503020204020204" pitchFamily="34" charset="-122"/>
              </a:rPr>
              <a:t>登录账号</a:t>
            </a:r>
            <a:r>
              <a:rPr lang="zh-CN" altLang="en-US" dirty="0" smtClean="0">
                <a:latin typeface="微软雅黑" panose="020B0503020204020204" pitchFamily="34" charset="-122"/>
                <a:ea typeface="微软雅黑" panose="020B0503020204020204" pitchFamily="34" charset="-122"/>
              </a:rPr>
              <a:t>和密码，然后</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点击“确定”即可</a:t>
            </a:r>
            <a:endParaRPr lang="en-US" altLang="zh-CN" dirty="0" smtClean="0">
              <a:latin typeface="微软雅黑" panose="020B0503020204020204" pitchFamily="34" charset="-122"/>
              <a:ea typeface="微软雅黑" panose="020B0503020204020204" pitchFamily="34" charset="-122"/>
            </a:endParaRPr>
          </a:p>
        </p:txBody>
      </p:sp>
      <p:sp>
        <p:nvSpPr>
          <p:cNvPr id="5" name="矩形 4"/>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8"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6677025" y="3076575"/>
            <a:ext cx="4730750" cy="3151505"/>
          </a:xfrm>
          <a:prstGeom prst="rect">
            <a:avLst/>
          </a:prstGeom>
        </p:spPr>
      </p:pic>
      <p:pic>
        <p:nvPicPr>
          <p:cNvPr id="4" name="图片 3" descr="upload_post_object_v2_026397440"/>
          <p:cNvPicPr>
            <a:picLocks noChangeAspect="1"/>
          </p:cNvPicPr>
          <p:nvPr/>
        </p:nvPicPr>
        <p:blipFill>
          <a:blip r:embed="rId2"/>
          <a:stretch>
            <a:fillRect/>
          </a:stretch>
        </p:blipFill>
        <p:spPr>
          <a:xfrm>
            <a:off x="1013881" y="2811791"/>
            <a:ext cx="5250847" cy="3656393"/>
          </a:xfrm>
          <a:prstGeom prst="rect">
            <a:avLst/>
          </a:prstGeom>
        </p:spPr>
      </p:pic>
      <p:cxnSp>
        <p:nvCxnSpPr>
          <p:cNvPr id="6" name="直接连接符 5"/>
          <p:cNvCxnSpPr/>
          <p:nvPr/>
        </p:nvCxnSpPr>
        <p:spPr>
          <a:xfrm flipH="1">
            <a:off x="501650" y="1205865"/>
            <a:ext cx="431800" cy="0"/>
          </a:xfrm>
          <a:prstGeom prst="line">
            <a:avLst/>
          </a:prstGeom>
          <a:ln>
            <a:solidFill>
              <a:srgbClr val="FF0000"/>
            </a:solidFill>
          </a:ln>
        </p:spPr>
        <p:style>
          <a:lnRef idx="3">
            <a:schemeClr val="accent1"/>
          </a:lnRef>
          <a:fillRef idx="0">
            <a:srgbClr val="FFFFFF"/>
          </a:fillRef>
          <a:effectRef idx="0">
            <a:srgbClr val="FFFFFF"/>
          </a:effectRef>
          <a:fontRef idx="minor">
            <a:schemeClr val="tx1"/>
          </a:fontRef>
        </p:style>
      </p:cxnSp>
      <p:cxnSp>
        <p:nvCxnSpPr>
          <p:cNvPr id="11" name="直接连接符 10"/>
          <p:cNvCxnSpPr/>
          <p:nvPr/>
        </p:nvCxnSpPr>
        <p:spPr>
          <a:xfrm>
            <a:off x="501650" y="1196340"/>
            <a:ext cx="0" cy="2705100"/>
          </a:xfrm>
          <a:prstGeom prst="line">
            <a:avLst/>
          </a:prstGeom>
          <a:ln>
            <a:solidFill>
              <a:srgbClr val="FF0000"/>
            </a:solidFill>
          </a:ln>
        </p:spPr>
        <p:style>
          <a:lnRef idx="3">
            <a:schemeClr val="accent1"/>
          </a:lnRef>
          <a:fillRef idx="0">
            <a:srgbClr val="FFFFFF"/>
          </a:fillRef>
          <a:effectRef idx="0">
            <a:srgbClr val="FFFFFF"/>
          </a:effectRef>
          <a:fontRef idx="minor">
            <a:schemeClr val="tx1"/>
          </a:fontRef>
        </p:style>
      </p:cxnSp>
      <p:cxnSp>
        <p:nvCxnSpPr>
          <p:cNvPr id="12" name="直接箭头连接符 11"/>
          <p:cNvCxnSpPr/>
          <p:nvPr/>
        </p:nvCxnSpPr>
        <p:spPr>
          <a:xfrm flipV="1">
            <a:off x="497205" y="3892550"/>
            <a:ext cx="519430" cy="4445"/>
          </a:xfrm>
          <a:prstGeom prst="straightConnector1">
            <a:avLst/>
          </a:prstGeom>
          <a:ln>
            <a:solidFill>
              <a:srgbClr val="FF0000"/>
            </a:solidFill>
            <a:tailEnd type="arrow" w="med" len="med"/>
          </a:ln>
        </p:spPr>
        <p:style>
          <a:lnRef idx="3">
            <a:schemeClr val="accent1"/>
          </a:lnRef>
          <a:fillRef idx="0">
            <a:srgbClr val="FFFFFF"/>
          </a:fillRef>
          <a:effectRef idx="0">
            <a:srgbClr val="FFFFFF"/>
          </a:effectRef>
          <a:fontRef idx="minor">
            <a:schemeClr val="tx1"/>
          </a:fontRef>
        </p:style>
      </p:cxnSp>
      <p:pic>
        <p:nvPicPr>
          <p:cNvPr id="13" name="图片 12"/>
          <p:cNvPicPr>
            <a:picLocks noChangeAspect="1"/>
          </p:cNvPicPr>
          <p:nvPr/>
        </p:nvPicPr>
        <p:blipFill>
          <a:blip r:embed="rId3"/>
          <a:stretch>
            <a:fillRect/>
          </a:stretch>
        </p:blipFill>
        <p:spPr>
          <a:xfrm>
            <a:off x="7822565" y="765175"/>
            <a:ext cx="3757295" cy="683260"/>
          </a:xfrm>
          <a:prstGeom prst="rect">
            <a:avLst/>
          </a:prstGeom>
        </p:spPr>
      </p:pic>
      <p:pic>
        <p:nvPicPr>
          <p:cNvPr id="14" name="图片 13"/>
          <p:cNvPicPr>
            <a:picLocks noChangeAspect="1"/>
          </p:cNvPicPr>
          <p:nvPr/>
        </p:nvPicPr>
        <p:blipFill>
          <a:blip r:embed="rId4"/>
          <a:stretch>
            <a:fillRect/>
          </a:stretch>
        </p:blipFill>
        <p:spPr>
          <a:xfrm>
            <a:off x="7835265" y="1426845"/>
            <a:ext cx="3745230" cy="14992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27102" y="689628"/>
            <a:ext cx="9826102" cy="1476375"/>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第十六步，克隆到本地后，如下方左图中“</a:t>
            </a:r>
            <a:r>
              <a:rPr lang="en-US" altLang="zh-CN" dirty="0" smtClean="0">
                <a:latin typeface="微软雅黑" panose="020B0503020204020204" pitchFamily="34" charset="-122"/>
                <a:ea typeface="微软雅黑" panose="020B0503020204020204" pitchFamily="34" charset="-122"/>
              </a:rPr>
              <a:t>nk2025</a:t>
            </a:r>
            <a:r>
              <a:rPr lang="zh-CN" altLang="en-US" dirty="0" smtClean="0">
                <a:latin typeface="微软雅黑" panose="020B0503020204020204" pitchFamily="34" charset="-122"/>
                <a:ea typeface="微软雅黑" panose="020B0503020204020204" pitchFamily="34" charset="-122"/>
              </a:rPr>
              <a:t>”，可以看到每个组都有一个对应的文件夹，以后每个组的东西都要放到自己组的文件夹下（不要放到别组）。</a:t>
            </a:r>
            <a:endParaRPr lang="zh-CN" altLang="en-US"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这里以</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#组为例，进入</a:t>
            </a:r>
            <a:r>
              <a:rPr lang="en-US" altLang="zh-CN" dirty="0" smtClean="0">
                <a:latin typeface="微软雅黑" panose="020B0503020204020204" pitchFamily="34" charset="-122"/>
                <a:ea typeface="微软雅黑" panose="020B0503020204020204" pitchFamily="34" charset="-122"/>
                <a:sym typeface="+mn-ea"/>
              </a:rPr>
              <a:t>1</a:t>
            </a:r>
            <a:r>
              <a:rPr lang="zh-CN" altLang="en-US" dirty="0" smtClean="0">
                <a:latin typeface="微软雅黑" panose="020B0503020204020204" pitchFamily="34" charset="-122"/>
                <a:ea typeface="微软雅黑" panose="020B0503020204020204" pitchFamily="34" charset="-122"/>
                <a:sym typeface="+mn-ea"/>
              </a:rPr>
              <a:t>#组的文件夹下（如右下图），可以看到“代码”、“</a:t>
            </a:r>
            <a:r>
              <a:rPr lang="zh-CN" altLang="en-US" dirty="0" smtClean="0">
                <a:latin typeface="微软雅黑" panose="020B0503020204020204" pitchFamily="34" charset="-122"/>
                <a:ea typeface="微软雅黑" panose="020B0503020204020204" pitchFamily="34" charset="-122"/>
                <a:sym typeface="+mn-ea"/>
              </a:rPr>
              <a:t>文档</a:t>
            </a:r>
            <a:r>
              <a:rPr lang="zh-CN" altLang="en-US" dirty="0" smtClean="0">
                <a:latin typeface="微软雅黑" panose="020B0503020204020204" pitchFamily="34" charset="-122"/>
                <a:ea typeface="微软雅黑" panose="020B0503020204020204" pitchFamily="34" charset="-122"/>
                <a:sym typeface="+mn-ea"/>
              </a:rPr>
              <a:t>”文件夹</a:t>
            </a:r>
            <a:endParaRPr lang="en-US" altLang="zh-CN" dirty="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p:txBody>
      </p:sp>
      <p:sp>
        <p:nvSpPr>
          <p:cNvPr id="9" name="矩形 8"/>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1"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sym typeface="+mn-ea"/>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049020" y="1877060"/>
            <a:ext cx="4293870" cy="4829810"/>
          </a:xfrm>
          <a:prstGeom prst="rect">
            <a:avLst/>
          </a:prstGeom>
        </p:spPr>
      </p:pic>
      <p:pic>
        <p:nvPicPr>
          <p:cNvPr id="5" name="图片 4"/>
          <p:cNvPicPr>
            <a:picLocks noChangeAspect="1"/>
          </p:cNvPicPr>
          <p:nvPr/>
        </p:nvPicPr>
        <p:blipFill>
          <a:blip r:embed="rId2"/>
          <a:stretch>
            <a:fillRect/>
          </a:stretch>
        </p:blipFill>
        <p:spPr>
          <a:xfrm>
            <a:off x="5667375" y="2925445"/>
            <a:ext cx="5709285" cy="14668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63195" y="1232535"/>
            <a:ext cx="8352155" cy="4755515"/>
          </a:xfrm>
          <a:prstGeom prst="rect">
            <a:avLst/>
          </a:prstGeom>
        </p:spPr>
      </p:pic>
      <p:sp>
        <p:nvSpPr>
          <p:cNvPr id="7" name="文本框 6"/>
          <p:cNvSpPr txBox="1"/>
          <p:nvPr/>
        </p:nvSpPr>
        <p:spPr>
          <a:xfrm>
            <a:off x="268605" y="267335"/>
            <a:ext cx="11643995" cy="1476375"/>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sym typeface="+mn-ea"/>
              </a:rPr>
              <a:t>另有</a:t>
            </a:r>
            <a:r>
              <a:rPr lang="en-US" altLang="zh-CN" dirty="0" smtClean="0">
                <a:latin typeface="微软雅黑" panose="020B0503020204020204" pitchFamily="34" charset="-122"/>
                <a:ea typeface="微软雅黑" panose="020B0503020204020204" pitchFamily="34" charset="-122"/>
                <a:sym typeface="+mn-ea"/>
              </a:rPr>
              <a:t>4</a:t>
            </a:r>
            <a:r>
              <a:rPr lang="zh-CN" altLang="en-US" dirty="0" smtClean="0">
                <a:latin typeface="微软雅黑" panose="020B0503020204020204" pitchFamily="34" charset="-122"/>
                <a:ea typeface="微软雅黑" panose="020B0503020204020204" pitchFamily="34" charset="-122"/>
                <a:sym typeface="+mn-ea"/>
              </a:rPr>
              <a:t>个</a:t>
            </a:r>
            <a:r>
              <a:rPr lang="en-US" altLang="zh-CN" dirty="0" smtClean="0">
                <a:latin typeface="微软雅黑" panose="020B0503020204020204" pitchFamily="34" charset="-122"/>
                <a:ea typeface="微软雅黑" panose="020B0503020204020204" pitchFamily="34" charset="-122"/>
                <a:sym typeface="+mn-ea"/>
              </a:rPr>
              <a:t>Project“xx(</a:t>
            </a:r>
            <a:r>
              <a:rPr lang="zh-CN" altLang="en-US" dirty="0" smtClean="0">
                <a:latin typeface="微软雅黑" panose="020B0503020204020204" pitchFamily="34" charset="-122"/>
                <a:ea typeface="微软雅黑" panose="020B0503020204020204" pitchFamily="34" charset="-122"/>
                <a:sym typeface="+mn-ea"/>
              </a:rPr>
              <a:t>主题</a:t>
            </a:r>
            <a:r>
              <a:rPr lang="en-US" altLang="zh-CN" dirty="0" smtClean="0">
                <a:latin typeface="微软雅黑" panose="020B0503020204020204" pitchFamily="34" charset="-122"/>
                <a:ea typeface="微软雅黑" panose="020B0503020204020204" pitchFamily="34" charset="-122"/>
                <a:sym typeface="+mn-ea"/>
              </a:rPr>
              <a:t>)</a:t>
            </a:r>
            <a:r>
              <a:rPr lang="zh-CN" altLang="en-US" dirty="0" smtClean="0">
                <a:latin typeface="微软雅黑" panose="020B0503020204020204" pitchFamily="34" charset="-122"/>
                <a:ea typeface="微软雅黑" panose="020B0503020204020204" pitchFamily="34" charset="-122"/>
                <a:sym typeface="+mn-ea"/>
              </a:rPr>
              <a:t>浅度课设模板及资料</a:t>
            </a:r>
            <a:r>
              <a:rPr lang="en-US" altLang="zh-CN" dirty="0" smtClean="0">
                <a:latin typeface="微软雅黑" panose="020B0503020204020204" pitchFamily="34" charset="-122"/>
                <a:ea typeface="微软雅黑" panose="020B0503020204020204" pitchFamily="34" charset="-122"/>
                <a:sym typeface="+mn-ea"/>
              </a:rPr>
              <a:t>”</a:t>
            </a:r>
            <a:r>
              <a:rPr lang="zh-CN" altLang="en-US" dirty="0" smtClean="0">
                <a:latin typeface="微软雅黑" panose="020B0503020204020204" pitchFamily="34" charset="-122"/>
                <a:ea typeface="微软雅黑" panose="020B0503020204020204" pitchFamily="34" charset="-122"/>
                <a:sym typeface="+mn-ea"/>
              </a:rPr>
              <a:t>，</a:t>
            </a:r>
            <a:r>
              <a:rPr lang="zh-CN" altLang="en-US" b="1" dirty="0" smtClean="0">
                <a:solidFill>
                  <a:srgbClr val="FF0000"/>
                </a:solidFill>
                <a:latin typeface="微软雅黑" panose="020B0503020204020204" pitchFamily="34" charset="-122"/>
                <a:ea typeface="微软雅黑" panose="020B0503020204020204" pitchFamily="34" charset="-122"/>
                <a:sym typeface="+mn-ea"/>
              </a:rPr>
              <a:t>此模板</a:t>
            </a:r>
            <a:r>
              <a:rPr lang="en-US" altLang="zh-CN" b="1" dirty="0" smtClean="0">
                <a:solidFill>
                  <a:srgbClr val="FF0000"/>
                </a:solidFill>
                <a:latin typeface="微软雅黑" panose="020B0503020204020204" pitchFamily="34" charset="-122"/>
                <a:ea typeface="微软雅黑" panose="020B0503020204020204" pitchFamily="34" charset="-122"/>
                <a:sym typeface="+mn-ea"/>
              </a:rPr>
              <a:t>Project</a:t>
            </a:r>
            <a:r>
              <a:rPr lang="zh-CN" altLang="en-US" b="1" dirty="0" smtClean="0">
                <a:solidFill>
                  <a:srgbClr val="FF0000"/>
                </a:solidFill>
                <a:latin typeface="微软雅黑" panose="020B0503020204020204" pitchFamily="34" charset="-122"/>
                <a:ea typeface="微软雅黑" panose="020B0503020204020204" pitchFamily="34" charset="-122"/>
                <a:sym typeface="+mn-ea"/>
              </a:rPr>
              <a:t>只需</a:t>
            </a:r>
            <a:r>
              <a:rPr lang="en-US" altLang="zh-CN" b="1" dirty="0" smtClean="0">
                <a:solidFill>
                  <a:srgbClr val="FF0000"/>
                </a:solidFill>
                <a:latin typeface="微软雅黑" panose="020B0503020204020204" pitchFamily="34" charset="-122"/>
                <a:ea typeface="微软雅黑" panose="020B0503020204020204" pitchFamily="34" charset="-122"/>
                <a:sym typeface="+mn-ea"/>
              </a:rPr>
              <a:t>fork</a:t>
            </a:r>
            <a:r>
              <a:rPr lang="zh-CN" altLang="en-US" b="1" dirty="0" smtClean="0">
                <a:solidFill>
                  <a:srgbClr val="FF0000"/>
                </a:solidFill>
                <a:latin typeface="微软雅黑" panose="020B0503020204020204" pitchFamily="34" charset="-122"/>
                <a:ea typeface="微软雅黑" panose="020B0503020204020204" pitchFamily="34" charset="-122"/>
                <a:sym typeface="+mn-ea"/>
              </a:rPr>
              <a:t>后</a:t>
            </a:r>
            <a:r>
              <a:rPr lang="en-US" altLang="zh-CN" b="1" dirty="0" smtClean="0">
                <a:solidFill>
                  <a:srgbClr val="FF0000"/>
                </a:solidFill>
                <a:latin typeface="微软雅黑" panose="020B0503020204020204" pitchFamily="34" charset="-122"/>
                <a:ea typeface="微软雅黑" panose="020B0503020204020204" pitchFamily="34" charset="-122"/>
                <a:sym typeface="+mn-ea"/>
              </a:rPr>
              <a:t>clone</a:t>
            </a:r>
            <a:r>
              <a:rPr lang="zh-CN" altLang="en-US" b="1" dirty="0" smtClean="0">
                <a:solidFill>
                  <a:srgbClr val="FF0000"/>
                </a:solidFill>
                <a:latin typeface="微软雅黑" panose="020B0503020204020204" pitchFamily="34" charset="-122"/>
                <a:ea typeface="微软雅黑" panose="020B0503020204020204" pitchFamily="34" charset="-122"/>
                <a:sym typeface="+mn-ea"/>
              </a:rPr>
              <a:t>即可，请勿向其中提交内容</a:t>
            </a:r>
            <a:r>
              <a:rPr lang="zh-CN" altLang="en-US" dirty="0" smtClean="0">
                <a:latin typeface="微软雅黑" panose="020B0503020204020204" pitchFamily="34" charset="-122"/>
                <a:ea typeface="微软雅黑" panose="020B0503020204020204" pitchFamily="34" charset="-122"/>
                <a:sym typeface="+mn-ea"/>
              </a:rPr>
              <a:t>，目前其中有一个</a:t>
            </a:r>
            <a:r>
              <a:rPr lang="zh-CN" altLang="en-US" dirty="0" smtClean="0">
                <a:latin typeface="微软雅黑" panose="020B0503020204020204" pitchFamily="34" charset="-122"/>
                <a:ea typeface="微软雅黑" panose="020B0503020204020204" pitchFamily="34" charset="-122"/>
                <a:sym typeface="+mn-ea"/>
              </a:rPr>
              <a:t>裸</a:t>
            </a:r>
            <a:r>
              <a:rPr lang="en-US" altLang="zh-CN" dirty="0" smtClean="0">
                <a:latin typeface="微软雅黑" panose="020B0503020204020204" pitchFamily="34" charset="-122"/>
                <a:ea typeface="微软雅黑" panose="020B0503020204020204" pitchFamily="34" charset="-122"/>
                <a:sym typeface="+mn-ea"/>
              </a:rPr>
              <a:t>C</a:t>
            </a:r>
            <a:r>
              <a:rPr lang="zh-CN" altLang="en-US" dirty="0" smtClean="0">
                <a:latin typeface="微软雅黑" panose="020B0503020204020204" pitchFamily="34" charset="-122"/>
                <a:ea typeface="微软雅黑" panose="020B0503020204020204" pitchFamily="34" charset="-122"/>
                <a:sym typeface="+mn-ea"/>
              </a:rPr>
              <a:t>群组点名</a:t>
            </a:r>
            <a:r>
              <a:rPr lang="zh-CN" altLang="en-US" dirty="0" smtClean="0">
                <a:latin typeface="微软雅黑" panose="020B0503020204020204" pitchFamily="34" charset="-122"/>
                <a:ea typeface="微软雅黑" panose="020B0503020204020204" pitchFamily="34" charset="-122"/>
                <a:sym typeface="+mn-ea"/>
              </a:rPr>
              <a:t>模版工程和一个</a:t>
            </a:r>
            <a:r>
              <a:rPr lang="en-US" altLang="zh-CN" dirty="0" smtClean="0">
                <a:latin typeface="微软雅黑" panose="020B0503020204020204" pitchFamily="34" charset="-122"/>
                <a:ea typeface="微软雅黑" panose="020B0503020204020204" pitchFamily="34" charset="-122"/>
                <a:sym typeface="+mn-ea"/>
              </a:rPr>
              <a:t>8XML</a:t>
            </a:r>
            <a:r>
              <a:rPr lang="zh-CN" altLang="en-US" dirty="0" smtClean="0">
                <a:latin typeface="微软雅黑" panose="020B0503020204020204" pitchFamily="34" charset="-122"/>
                <a:ea typeface="微软雅黑" panose="020B0503020204020204" pitchFamily="34" charset="-122"/>
                <a:sym typeface="+mn-ea"/>
              </a:rPr>
              <a:t>课设过程控制模版（</a:t>
            </a:r>
            <a:r>
              <a:rPr lang="en-US" altLang="zh-CN" dirty="0" smtClean="0">
                <a:latin typeface="微软雅黑" panose="020B0503020204020204" pitchFamily="34" charset="-122"/>
                <a:ea typeface="微软雅黑" panose="020B0503020204020204" pitchFamily="34" charset="-122"/>
                <a:sym typeface="+mn-ea"/>
              </a:rPr>
              <a:t>2</a:t>
            </a:r>
            <a:r>
              <a:rPr lang="zh-CN" altLang="en-US" dirty="0" smtClean="0">
                <a:latin typeface="微软雅黑" panose="020B0503020204020204" pitchFamily="34" charset="-122"/>
                <a:ea typeface="微软雅黑" panose="020B0503020204020204" pitchFamily="34" charset="-122"/>
                <a:sym typeface="+mn-ea"/>
              </a:rPr>
              <a:t>个文件夹具体内容如右图）</a:t>
            </a:r>
            <a:endParaRPr lang="zh-CN" altLang="en-US" dirty="0" smtClean="0">
              <a:latin typeface="微软雅黑" panose="020B0503020204020204" pitchFamily="34" charset="-122"/>
              <a:ea typeface="微软雅黑" panose="020B0503020204020204" pitchFamily="34" charset="-122"/>
              <a:sym typeface="+mn-ea"/>
            </a:endParaRPr>
          </a:p>
          <a:p>
            <a:r>
              <a:rPr lang="zh-CN" altLang="en-US" dirty="0" smtClean="0">
                <a:latin typeface="微软雅黑" panose="020B0503020204020204" pitchFamily="34" charset="-122"/>
                <a:ea typeface="微软雅黑" panose="020B0503020204020204" pitchFamily="34" charset="-122"/>
                <a:sym typeface="+mn-ea"/>
              </a:rPr>
              <a:t>	</a:t>
            </a:r>
            <a:endParaRPr lang="zh-CN" altLang="en-US" dirty="0" smtClean="0">
              <a:latin typeface="微软雅黑" panose="020B0503020204020204" pitchFamily="34" charset="-122"/>
              <a:ea typeface="微软雅黑" panose="020B0503020204020204" pitchFamily="34" charset="-122"/>
              <a:sym typeface="+mn-ea"/>
            </a:endParaRPr>
          </a:p>
          <a:p>
            <a:endParaRPr lang="en-US" altLang="zh-CN" dirty="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p:txBody>
      </p:sp>
      <p:sp>
        <p:nvSpPr>
          <p:cNvPr id="9" name="矩形 8"/>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1"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sym typeface="+mn-ea"/>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6390005" y="4246880"/>
            <a:ext cx="5233035" cy="2052320"/>
          </a:xfrm>
          <a:prstGeom prst="rect">
            <a:avLst/>
          </a:prstGeom>
        </p:spPr>
      </p:pic>
      <p:pic>
        <p:nvPicPr>
          <p:cNvPr id="12" name="图片 11"/>
          <p:cNvPicPr>
            <a:picLocks noChangeAspect="1"/>
          </p:cNvPicPr>
          <p:nvPr/>
        </p:nvPicPr>
        <p:blipFill>
          <a:blip r:embed="rId3"/>
          <a:stretch>
            <a:fillRect/>
          </a:stretch>
        </p:blipFill>
        <p:spPr>
          <a:xfrm>
            <a:off x="6390005" y="995045"/>
            <a:ext cx="5233670" cy="3251835"/>
          </a:xfrm>
          <a:prstGeom prst="rect">
            <a:avLst/>
          </a:prstGeom>
        </p:spPr>
      </p:pic>
      <p:pic>
        <p:nvPicPr>
          <p:cNvPr id="2" name="图片 1"/>
          <p:cNvPicPr>
            <a:picLocks noChangeAspect="1"/>
          </p:cNvPicPr>
          <p:nvPr/>
        </p:nvPicPr>
        <p:blipFill>
          <a:blip r:embed="rId4"/>
          <a:stretch>
            <a:fillRect/>
          </a:stretch>
        </p:blipFill>
        <p:spPr>
          <a:xfrm>
            <a:off x="1264285" y="3121660"/>
            <a:ext cx="3159125" cy="30238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75260" y="689610"/>
            <a:ext cx="11193145" cy="2168525"/>
          </a:xfrm>
          <a:prstGeom prst="rect">
            <a:avLst/>
          </a:prstGeom>
          <a:noFill/>
        </p:spPr>
        <p:txBody>
          <a:bodyPr wrap="square" rtlCol="0">
            <a:spAutoFit/>
          </a:bodyPr>
          <a:lstStyle/>
          <a:p>
            <a:pPr indent="457200" fontAlgn="auto">
              <a:lnSpc>
                <a:spcPct val="150000"/>
              </a:lnSpc>
            </a:pPr>
            <a:r>
              <a:rPr lang="zh-CN" altLang="en-US" dirty="0" smtClean="0">
                <a:latin typeface="微软雅黑" panose="020B0503020204020204" pitchFamily="34" charset="-122"/>
                <a:ea typeface="微软雅黑" panose="020B0503020204020204" pitchFamily="34" charset="-122"/>
                <a:sym typeface="+mn-ea"/>
              </a:rPr>
              <a:t>	将小组每周填写修改后的“</a:t>
            </a:r>
            <a:r>
              <a:rPr lang="en-US" altLang="zh-CN" dirty="0" smtClean="0">
                <a:latin typeface="微软雅黑" panose="020B0503020204020204" pitchFamily="34" charset="-122"/>
                <a:ea typeface="微软雅黑" panose="020B0503020204020204" pitchFamily="34" charset="-122"/>
                <a:sym typeface="+mn-ea"/>
              </a:rPr>
              <a:t>8XML</a:t>
            </a:r>
            <a:r>
              <a:rPr lang="zh-CN" altLang="en-US" dirty="0" smtClean="0">
                <a:latin typeface="微软雅黑" panose="020B0503020204020204" pitchFamily="34" charset="-122"/>
                <a:ea typeface="微软雅黑" panose="020B0503020204020204" pitchFamily="34" charset="-122"/>
                <a:sym typeface="+mn-ea"/>
              </a:rPr>
              <a:t>课设过程控制模板及填写说明”以及其他文档类文件存放在本</a:t>
            </a:r>
            <a:r>
              <a:rPr lang="en-US" altLang="zh-CN" dirty="0" smtClean="0">
                <a:latin typeface="微软雅黑" panose="020B0503020204020204" pitchFamily="34" charset="-122"/>
                <a:ea typeface="微软雅黑" panose="020B0503020204020204" pitchFamily="34" charset="-122"/>
                <a:sym typeface="+mn-ea"/>
              </a:rPr>
              <a:t>		</a:t>
            </a:r>
            <a:r>
              <a:rPr lang="zh-CN" altLang="en-US" dirty="0" smtClean="0">
                <a:latin typeface="微软雅黑" panose="020B0503020204020204" pitchFamily="34" charset="-122"/>
                <a:ea typeface="微软雅黑" panose="020B0503020204020204" pitchFamily="34" charset="-122"/>
                <a:sym typeface="+mn-ea"/>
              </a:rPr>
              <a:t>组的“文档”文件夹下，进行提交推送及</a:t>
            </a:r>
            <a:r>
              <a:rPr lang="en-US" altLang="zh-CN" dirty="0" smtClean="0">
                <a:latin typeface="微软雅黑" panose="020B0503020204020204" pitchFamily="34" charset="-122"/>
                <a:ea typeface="微软雅黑" panose="020B0503020204020204" pitchFamily="34" charset="-122"/>
                <a:sym typeface="+mn-ea"/>
              </a:rPr>
              <a:t>merge</a:t>
            </a:r>
            <a:r>
              <a:rPr lang="zh-CN" altLang="en-US" dirty="0" smtClean="0">
                <a:latin typeface="微软雅黑" panose="020B0503020204020204" pitchFamily="34" charset="-122"/>
                <a:ea typeface="微软雅黑" panose="020B0503020204020204" pitchFamily="34" charset="-122"/>
                <a:sym typeface="+mn-ea"/>
              </a:rPr>
              <a:t>合并，只需要提交推送到自己的远程，以及接受</a:t>
            </a:r>
            <a:endParaRPr lang="zh-CN" altLang="en-US" dirty="0" smtClean="0">
              <a:latin typeface="微软雅黑" panose="020B0503020204020204" pitchFamily="34" charset="-122"/>
              <a:ea typeface="微软雅黑" panose="020B0503020204020204" pitchFamily="34" charset="-122"/>
              <a:sym typeface="+mn-ea"/>
            </a:endParaRPr>
          </a:p>
          <a:p>
            <a:pPr marL="457200" lvl="1" indent="457200" fontAlgn="auto">
              <a:lnSpc>
                <a:spcPct val="150000"/>
              </a:lnSpc>
            </a:pPr>
            <a:r>
              <a:rPr lang="zh-CN" altLang="en-US" dirty="0" smtClean="0">
                <a:latin typeface="微软雅黑" panose="020B0503020204020204" pitchFamily="34" charset="-122"/>
                <a:ea typeface="微软雅黑" panose="020B0503020204020204" pitchFamily="34" charset="-122"/>
                <a:sym typeface="+mn-ea"/>
              </a:rPr>
              <a:t>小组成员</a:t>
            </a:r>
            <a:r>
              <a:rPr lang="en-US" altLang="zh-CN" dirty="0" smtClean="0">
                <a:latin typeface="微软雅黑" panose="020B0503020204020204" pitchFamily="34" charset="-122"/>
                <a:ea typeface="微软雅黑" panose="020B0503020204020204" pitchFamily="34" charset="-122"/>
                <a:sym typeface="+mn-ea"/>
              </a:rPr>
              <a:t>merge</a:t>
            </a:r>
            <a:r>
              <a:rPr lang="zh-CN" altLang="en-US" dirty="0" smtClean="0">
                <a:latin typeface="微软雅黑" panose="020B0503020204020204" pitchFamily="34" charset="-122"/>
                <a:ea typeface="微软雅黑" panose="020B0503020204020204" pitchFamily="34" charset="-122"/>
                <a:sym typeface="+mn-ea"/>
              </a:rPr>
              <a:t>请求后，组长最终向</a:t>
            </a:r>
            <a:r>
              <a:rPr lang="en-US" altLang="zh-CN" dirty="0" smtClean="0">
                <a:solidFill>
                  <a:srgbClr val="FF0000"/>
                </a:solidFill>
                <a:latin typeface="微软雅黑" panose="020B0503020204020204" pitchFamily="34" charset="-122"/>
                <a:ea typeface="微软雅黑" panose="020B0503020204020204" pitchFamily="34" charset="-122"/>
                <a:sym typeface="+mn-ea"/>
              </a:rPr>
              <a:t>“NK2025</a:t>
            </a:r>
            <a:r>
              <a:rPr lang="zh-CN" altLang="en-US" dirty="0" smtClean="0">
                <a:solidFill>
                  <a:srgbClr val="FF0000"/>
                </a:solidFill>
                <a:latin typeface="微软雅黑" panose="020B0503020204020204" pitchFamily="34" charset="-122"/>
                <a:ea typeface="微软雅黑" panose="020B0503020204020204" pitchFamily="34" charset="-122"/>
                <a:sym typeface="+mn-ea"/>
              </a:rPr>
              <a:t>课设模板与过程控制</a:t>
            </a:r>
            <a:r>
              <a:rPr lang="en-US" altLang="zh-CN" dirty="0" smtClean="0">
                <a:solidFill>
                  <a:srgbClr val="FF0000"/>
                </a:solidFill>
                <a:latin typeface="微软雅黑" panose="020B0503020204020204" pitchFamily="34" charset="-122"/>
                <a:ea typeface="微软雅黑" panose="020B0503020204020204" pitchFamily="34" charset="-122"/>
                <a:sym typeface="+mn-ea"/>
              </a:rPr>
              <a:t>”</a:t>
            </a:r>
            <a:r>
              <a:rPr lang="zh-CN" altLang="en-US" dirty="0" smtClean="0">
                <a:latin typeface="微软雅黑" panose="020B0503020204020204" pitchFamily="34" charset="-122"/>
                <a:ea typeface="微软雅黑" panose="020B0503020204020204" pitchFamily="34" charset="-122"/>
                <a:sym typeface="+mn-ea"/>
              </a:rPr>
              <a:t>总仓库提交</a:t>
            </a:r>
            <a:r>
              <a:rPr lang="en-US" altLang="zh-CN" dirty="0" smtClean="0">
                <a:latin typeface="微软雅黑" panose="020B0503020204020204" pitchFamily="34" charset="-122"/>
                <a:ea typeface="微软雅黑" panose="020B0503020204020204" pitchFamily="34" charset="-122"/>
                <a:sym typeface="+mn-ea"/>
              </a:rPr>
              <a:t>merge</a:t>
            </a:r>
            <a:r>
              <a:rPr lang="zh-CN" altLang="en-US" dirty="0" smtClean="0">
                <a:latin typeface="微软雅黑" panose="020B0503020204020204" pitchFamily="34" charset="-122"/>
                <a:ea typeface="微软雅黑" panose="020B0503020204020204" pitchFamily="34" charset="-122"/>
                <a:sym typeface="+mn-ea"/>
              </a:rPr>
              <a:t>请求</a:t>
            </a:r>
            <a:endParaRPr lang="zh-CN" altLang="en-US" dirty="0" smtClean="0">
              <a:latin typeface="微软雅黑" panose="020B0503020204020204" pitchFamily="34" charset="-122"/>
              <a:ea typeface="微软雅黑" panose="020B0503020204020204" pitchFamily="34" charset="-122"/>
              <a:sym typeface="+mn-ea"/>
            </a:endParaRPr>
          </a:p>
          <a:p>
            <a:r>
              <a:rPr lang="zh-CN" altLang="en-US" dirty="0" smtClean="0">
                <a:latin typeface="微软雅黑" panose="020B0503020204020204" pitchFamily="34" charset="-122"/>
                <a:ea typeface="微软雅黑" panose="020B0503020204020204" pitchFamily="34" charset="-122"/>
                <a:sym typeface="+mn-ea"/>
              </a:rPr>
              <a:t>	</a:t>
            </a:r>
            <a:endParaRPr lang="zh-CN" altLang="en-US" dirty="0" smtClean="0">
              <a:latin typeface="微软雅黑" panose="020B0503020204020204" pitchFamily="34" charset="-122"/>
              <a:ea typeface="微软雅黑" panose="020B0503020204020204" pitchFamily="34" charset="-122"/>
              <a:sym typeface="+mn-ea"/>
            </a:endParaRPr>
          </a:p>
          <a:p>
            <a:endParaRPr lang="en-US" altLang="zh-CN" dirty="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p:txBody>
      </p:sp>
      <p:sp>
        <p:nvSpPr>
          <p:cNvPr id="9" name="矩形 8"/>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1"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sym typeface="+mn-ea"/>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727075" y="4993005"/>
            <a:ext cx="10962005" cy="922020"/>
          </a:xfrm>
          <a:prstGeom prst="rect">
            <a:avLst/>
          </a:prstGeom>
          <a:noFill/>
        </p:spPr>
        <p:txBody>
          <a:bodyPr wrap="square" rtlCol="0">
            <a:spAutoFit/>
          </a:bodyPr>
          <a:p>
            <a:r>
              <a:rPr lang="zh-CN" altLang="en-US" dirty="0" smtClean="0">
                <a:latin typeface="微软雅黑" panose="020B0503020204020204" pitchFamily="34" charset="-122"/>
                <a:ea typeface="微软雅黑" panose="020B0503020204020204" pitchFamily="34" charset="-122"/>
                <a:sym typeface="+mn-ea"/>
              </a:rPr>
              <a:t>	在本组的“代码”文件夹下，存放本组定制修改后的源代码模版，和上面文档之类一并提交即可</a:t>
            </a:r>
            <a:endParaRPr lang="zh-CN" altLang="en-US" dirty="0" smtClean="0">
              <a:latin typeface="微软雅黑" panose="020B0503020204020204" pitchFamily="34" charset="-122"/>
              <a:ea typeface="微软雅黑" panose="020B0503020204020204" pitchFamily="34" charset="-122"/>
              <a:sym typeface="+mn-ea"/>
            </a:endParaRPr>
          </a:p>
          <a:p>
            <a:endParaRPr lang="en-US" altLang="zh-CN" dirty="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515870" y="2239645"/>
            <a:ext cx="7259320" cy="237934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210310" y="1090930"/>
            <a:ext cx="9067800" cy="92202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第十七步，组员</a:t>
            </a:r>
            <a:r>
              <a:rPr lang="en-US" altLang="zh-CN" dirty="0" smtClean="0">
                <a:latin typeface="微软雅黑" panose="020B0503020204020204" pitchFamily="34" charset="-122"/>
                <a:ea typeface="微软雅黑" panose="020B0503020204020204" pitchFamily="34" charset="-122"/>
              </a:rPr>
              <a:t>fork</a:t>
            </a:r>
            <a:r>
              <a:rPr lang="zh-CN" altLang="en-US" dirty="0" smtClean="0">
                <a:latin typeface="微软雅黑" panose="020B0503020204020204" pitchFamily="34" charset="-122"/>
                <a:ea typeface="微软雅黑" panose="020B0503020204020204" pitchFamily="34" charset="-122"/>
              </a:rPr>
              <a:t>组长仓库</a:t>
            </a:r>
            <a:endParaRPr lang="zh-CN" altLang="en-US"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组员申请注册账号和组长操作步骤相同。</a:t>
            </a:r>
            <a:r>
              <a:rPr lang="zh-CN" altLang="en-US" dirty="0" smtClean="0">
                <a:latin typeface="微软雅黑" panose="020B0503020204020204" pitchFamily="34" charset="-122"/>
                <a:ea typeface="微软雅黑" panose="020B0503020204020204" pitchFamily="34" charset="-122"/>
                <a:sym typeface="+mn-ea"/>
              </a:rPr>
              <a:t>进来后如下图，找到并点击</a:t>
            </a:r>
            <a:r>
              <a:rPr lang="zh-CN" altLang="en-US" b="1" dirty="0" smtClean="0">
                <a:solidFill>
                  <a:srgbClr val="FF0000"/>
                </a:solidFill>
                <a:highlight>
                  <a:srgbClr val="FFFF00"/>
                </a:highlight>
                <a:latin typeface="微软雅黑" panose="020B0503020204020204" pitchFamily="34" charset="-122"/>
                <a:ea typeface="微软雅黑" panose="020B0503020204020204" pitchFamily="34" charset="-122"/>
                <a:sym typeface="+mn-ea"/>
              </a:rPr>
              <a:t>自己</a:t>
            </a: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sym typeface="+mn-ea"/>
              </a:rPr>
              <a:t>组长账号下的</a:t>
            </a:r>
            <a:r>
              <a:rPr lang="zh-CN" altLang="en-US" dirty="0">
                <a:solidFill>
                  <a:srgbClr val="FF0000"/>
                </a:solidFill>
                <a:latin typeface="微软雅黑" panose="020B0503020204020204" pitchFamily="34" charset="-122"/>
                <a:ea typeface="微软雅黑" panose="020B0503020204020204" pitchFamily="34" charset="-122"/>
                <a:sym typeface="+mn-ea"/>
              </a:rPr>
              <a:t>“</a:t>
            </a:r>
            <a:r>
              <a:rPr lang="en-US" altLang="zh-CN" dirty="0">
                <a:solidFill>
                  <a:srgbClr val="FF0000"/>
                </a:solidFill>
                <a:latin typeface="微软雅黑" panose="020B0503020204020204" pitchFamily="34" charset="-122"/>
                <a:ea typeface="微软雅黑" panose="020B0503020204020204" pitchFamily="34" charset="-122"/>
                <a:sym typeface="+mn-ea"/>
              </a:rPr>
              <a:t>NK2025</a:t>
            </a:r>
            <a:r>
              <a:rPr lang="zh-CN" altLang="en-US" dirty="0">
                <a:solidFill>
                  <a:srgbClr val="FF0000"/>
                </a:solidFill>
                <a:latin typeface="微软雅黑" panose="020B0503020204020204" pitchFamily="34" charset="-122"/>
                <a:ea typeface="微软雅黑" panose="020B0503020204020204" pitchFamily="34" charset="-122"/>
                <a:sym typeface="+mn-ea"/>
              </a:rPr>
              <a:t>课设模板与过程控制”</a:t>
            </a:r>
            <a:r>
              <a:rPr lang="zh-CN" altLang="en-US" dirty="0">
                <a:latin typeface="微软雅黑" panose="020B0503020204020204" pitchFamily="34" charset="-122"/>
                <a:ea typeface="微软雅黑" panose="020B0503020204020204" pitchFamily="34" charset="-122"/>
                <a:sym typeface="+mn-ea"/>
              </a:rPr>
              <a:t>项目</a:t>
            </a:r>
            <a:endParaRPr lang="en-US" altLang="zh-CN" dirty="0" smtClean="0">
              <a:latin typeface="微软雅黑" panose="020B0503020204020204" pitchFamily="34" charset="-122"/>
              <a:ea typeface="微软雅黑" panose="020B0503020204020204" pitchFamily="34" charset="-122"/>
            </a:endParaRPr>
          </a:p>
        </p:txBody>
      </p:sp>
      <p:sp>
        <p:nvSpPr>
          <p:cNvPr id="8" name="矩形 7"/>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0"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sym typeface="+mn-ea"/>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306445" y="2179955"/>
            <a:ext cx="4886325" cy="3929380"/>
          </a:xfrm>
          <a:prstGeom prst="rect">
            <a:avLst/>
          </a:prstGeom>
        </p:spPr>
      </p:pic>
      <p:pic>
        <p:nvPicPr>
          <p:cNvPr id="5" name="图片 4"/>
          <p:cNvPicPr>
            <a:picLocks noChangeAspect="1"/>
          </p:cNvPicPr>
          <p:nvPr/>
        </p:nvPicPr>
        <p:blipFill>
          <a:blip r:embed="rId2"/>
          <a:stretch>
            <a:fillRect/>
          </a:stretch>
        </p:blipFill>
        <p:spPr>
          <a:xfrm>
            <a:off x="4314825" y="5413375"/>
            <a:ext cx="994410" cy="273050"/>
          </a:xfrm>
          <a:prstGeom prst="rect">
            <a:avLst/>
          </a:prstGeom>
        </p:spPr>
      </p:pic>
      <p:sp>
        <p:nvSpPr>
          <p:cNvPr id="6" name="矩形 5"/>
          <p:cNvSpPr/>
          <p:nvPr/>
        </p:nvSpPr>
        <p:spPr>
          <a:xfrm>
            <a:off x="3317875" y="5005705"/>
            <a:ext cx="5359400" cy="107696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userDrawn="1"/>
        </p:nvSpPr>
        <p:spPr>
          <a:xfrm>
            <a:off x="8152765" y="1258570"/>
            <a:ext cx="1928495" cy="583565"/>
          </a:xfrm>
          <a:prstGeom prst="rect">
            <a:avLst/>
          </a:prstGeom>
          <a:noFill/>
          <a:ln w="28575"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b="1"/>
              <a:t>目   录</a:t>
            </a:r>
            <a:endParaRPr lang="zh-CN" altLang="en-US" b="1"/>
          </a:p>
        </p:txBody>
      </p:sp>
      <p:sp>
        <p:nvSpPr>
          <p:cNvPr id="3" name="内容占位符 2"/>
          <p:cNvSpPr>
            <a:spLocks noGrp="1"/>
          </p:cNvSpPr>
          <p:nvPr>
            <p:ph idx="1"/>
          </p:nvPr>
        </p:nvSpPr>
        <p:spPr>
          <a:xfrm>
            <a:off x="838196" y="1443131"/>
            <a:ext cx="10515600" cy="4351338"/>
          </a:xfrm>
        </p:spPr>
        <p:txBody>
          <a:bodyPr>
            <a:normAutofit/>
          </a:bodyPr>
          <a:p>
            <a:pPr marL="457200" lvl="1" indent="0" algn="l">
              <a:buNone/>
            </a:pPr>
            <a:endParaRPr lang="zh-CN" altLang="en-US" sz="2000" b="1"/>
          </a:p>
          <a:p>
            <a:pPr algn="l"/>
            <a:r>
              <a:rPr lang="zh-CN" altLang="en-US" b="1">
                <a:hlinkClick r:id="rId1" action="ppaction://hlinksldjump"/>
              </a:rPr>
              <a:t>一、课设实验课时小组工作（</a:t>
            </a:r>
            <a:r>
              <a:rPr lang="en-US" altLang="zh-CN" b="1">
                <a:hlinkClick r:id="rId1" action="ppaction://hlinksldjump"/>
              </a:rPr>
              <a:t>p3</a:t>
            </a:r>
            <a:r>
              <a:rPr lang="zh-CN" altLang="en-US" b="1">
                <a:hlinkClick r:id="rId1" action="ppaction://hlinksldjump"/>
              </a:rPr>
              <a:t>）</a:t>
            </a:r>
            <a:endParaRPr lang="zh-CN" altLang="en-US" b="1"/>
          </a:p>
          <a:p>
            <a:pPr lvl="1" algn="l"/>
            <a:r>
              <a:rPr lang="en-US" altLang="zh-CN" sz="2000" b="1">
                <a:solidFill>
                  <a:schemeClr val="tx1"/>
                </a:solidFill>
                <a:hlinkClick r:id="rId1" action="ppaction://hlinksldjump"/>
              </a:rPr>
              <a:t>1</a:t>
            </a:r>
            <a:r>
              <a:rPr lang="zh-CN" altLang="en-US" sz="2000" b="1">
                <a:solidFill>
                  <a:schemeClr val="tx1"/>
                </a:solidFill>
                <a:hlinkClick r:id="rId1" action="ppaction://hlinksldjump"/>
              </a:rPr>
              <a:t>、组长与组员</a:t>
            </a:r>
            <a:r>
              <a:rPr lang="en-US" altLang="zh-CN" sz="2000" b="1">
                <a:solidFill>
                  <a:schemeClr val="tx1"/>
                </a:solidFill>
                <a:hlinkClick r:id="rId1" action="ppaction://hlinksldjump"/>
              </a:rPr>
              <a:t>fork</a:t>
            </a:r>
            <a:r>
              <a:rPr lang="zh-CN" altLang="en-US" sz="2000" b="1">
                <a:solidFill>
                  <a:schemeClr val="tx1"/>
                </a:solidFill>
                <a:hlinkClick r:id="rId1" action="ppaction://hlinksldjump"/>
              </a:rPr>
              <a:t>仓库说明（</a:t>
            </a:r>
            <a:r>
              <a:rPr lang="en-US" altLang="zh-CN" sz="2000" b="1">
                <a:solidFill>
                  <a:schemeClr val="tx1"/>
                </a:solidFill>
                <a:hlinkClick r:id="rId1" action="ppaction://hlinksldjump"/>
              </a:rPr>
              <a:t>p3</a:t>
            </a:r>
            <a:r>
              <a:rPr lang="zh-CN" altLang="en-US" sz="2000" b="1">
                <a:solidFill>
                  <a:schemeClr val="tx1"/>
                </a:solidFill>
                <a:hlinkClick r:id="rId1" action="ppaction://hlinksldjump"/>
              </a:rPr>
              <a:t>）</a:t>
            </a:r>
            <a:endParaRPr lang="en-US" altLang="zh-CN" sz="2000" b="1"/>
          </a:p>
          <a:p>
            <a:pPr lvl="1" algn="l"/>
            <a:r>
              <a:rPr lang="en-US" altLang="zh-CN" sz="2000" b="1">
                <a:hlinkClick r:id="rId2" action="ppaction://hlinksldjump"/>
              </a:rPr>
              <a:t>2</a:t>
            </a:r>
            <a:r>
              <a:rPr lang="zh-CN" altLang="en-US" sz="2000" b="1">
                <a:hlinkClick r:id="rId2" action="ppaction://hlinksldjump"/>
              </a:rPr>
              <a:t>、组长与组员初始化仓库说明（</a:t>
            </a:r>
            <a:r>
              <a:rPr lang="en-US" altLang="zh-CN" sz="2000" b="1">
                <a:hlinkClick r:id="rId2" action="ppaction://hlinksldjump"/>
              </a:rPr>
              <a:t>p21</a:t>
            </a:r>
            <a:r>
              <a:rPr lang="zh-CN" altLang="en-US" sz="2000" b="1">
                <a:hlinkClick r:id="rId2" action="ppaction://hlinksldjump"/>
              </a:rPr>
              <a:t>）</a:t>
            </a:r>
            <a:endParaRPr lang="zh-CN" altLang="en-US" sz="2000" b="1">
              <a:hlinkClick r:id=""/>
            </a:endParaRPr>
          </a:p>
          <a:p>
            <a:pPr marL="457200" lvl="1" indent="0" algn="l">
              <a:buNone/>
            </a:pPr>
            <a:endParaRPr lang="zh-CN" altLang="en-US" sz="2000" b="1"/>
          </a:p>
          <a:p>
            <a:pPr algn="l"/>
            <a:r>
              <a:rPr lang="zh-CN" altLang="en-US" b="1">
                <a:hlinkClick r:id="rId3" action="ppaction://hlinksldjump"/>
              </a:rPr>
              <a:t>二</a:t>
            </a:r>
            <a:r>
              <a:rPr lang="zh-CN" altLang="en-US" b="1">
                <a:solidFill>
                  <a:schemeClr val="tx1"/>
                </a:solidFill>
                <a:hlinkClick r:id="rId3" action="ppaction://hlinksldjump"/>
              </a:rPr>
              <a:t>、</a:t>
            </a:r>
            <a:r>
              <a:rPr lang="zh-CN" altLang="en-US" b="1">
                <a:solidFill>
                  <a:schemeClr val="tx1"/>
                </a:solidFill>
                <a:hlinkClick r:id="rId3" action="ppaction://hlinksldjump"/>
              </a:rPr>
              <a:t>组长日常工作与合并冲突解决说明（</a:t>
            </a:r>
            <a:r>
              <a:rPr lang="en-US" altLang="zh-CN" b="1">
                <a:sym typeface="+mn-ea"/>
                <a:hlinkClick r:id="rId3" action="ppaction://hlinksldjump"/>
              </a:rPr>
              <a:t>p31</a:t>
            </a:r>
            <a:r>
              <a:rPr lang="zh-CN" altLang="en-US" b="1">
                <a:sym typeface="+mn-ea"/>
                <a:hlinkClick r:id="rId3" action="ppaction://hlinksldjump"/>
              </a:rPr>
              <a:t>）</a:t>
            </a:r>
            <a:endParaRPr lang="zh-CN" altLang="en-US" b="1"/>
          </a:p>
          <a:p>
            <a:pPr algn="l"/>
            <a:r>
              <a:rPr lang="zh-CN" altLang="en-US" b="1">
                <a:hlinkClick r:id="rId4" action="ppaction://hlinksldjump"/>
              </a:rPr>
              <a:t>三、</a:t>
            </a:r>
            <a:r>
              <a:rPr lang="zh-CN" altLang="en-US" b="1">
                <a:solidFill>
                  <a:schemeClr val="tx1"/>
                </a:solidFill>
                <a:hlinkClick r:id="rId4" action="ppaction://hlinksldjump"/>
              </a:rPr>
              <a:t>使用规则</a:t>
            </a:r>
            <a:r>
              <a:rPr lang="en-US" altLang="zh-CN" b="1">
                <a:solidFill>
                  <a:schemeClr val="tx1"/>
                </a:solidFill>
                <a:hlinkClick r:id="rId4" action="ppaction://hlinksldjump"/>
              </a:rPr>
              <a:t>(p</a:t>
            </a:r>
            <a:r>
              <a:rPr lang="en-US" altLang="zh-CN" b="1">
                <a:solidFill>
                  <a:schemeClr val="tx1"/>
                </a:solidFill>
                <a:hlinkClick r:id="rId4" action="ppaction://hlinksldjump"/>
              </a:rPr>
              <a:t>44</a:t>
            </a:r>
            <a:r>
              <a:rPr lang="zh-CN" altLang="en-US" b="1">
                <a:solidFill>
                  <a:schemeClr val="tx1"/>
                </a:solidFill>
                <a:hlinkClick r:id="rId4" action="ppaction://hlinksldjump"/>
              </a:rPr>
              <a:t>）</a:t>
            </a:r>
            <a:endParaRPr lang="zh-CN" altLang="en-US" b="1">
              <a:solidFill>
                <a:schemeClr val="tx1"/>
              </a:solidFill>
            </a:endParaRPr>
          </a:p>
          <a:p>
            <a:pPr algn="l"/>
            <a:r>
              <a:rPr lang="zh-CN" altLang="en-US" b="1">
                <a:solidFill>
                  <a:schemeClr val="tx1"/>
                </a:solidFill>
                <a:hlinkClick r:id="rId5" action="ppaction://hlinksldjump"/>
              </a:rPr>
              <a:t>四、git log的用法（</a:t>
            </a:r>
            <a:r>
              <a:rPr lang="en-US" altLang="zh-CN" b="1">
                <a:solidFill>
                  <a:schemeClr val="tx1"/>
                </a:solidFill>
                <a:hlinkClick r:id="rId5" action="ppaction://hlinksldjump"/>
              </a:rPr>
              <a:t>p47</a:t>
            </a:r>
            <a:r>
              <a:rPr lang="zh-CN" altLang="en-US" b="1">
                <a:solidFill>
                  <a:schemeClr val="tx1"/>
                </a:solidFill>
                <a:hlinkClick r:id="rId5" action="ppaction://hlinksldjump"/>
              </a:rPr>
              <a:t>）</a:t>
            </a:r>
            <a:endParaRPr lang="zh-CN" altLang="en-US" b="1">
              <a:solidFill>
                <a:schemeClr val="tx1"/>
              </a:solidFill>
            </a:endParaRPr>
          </a:p>
          <a:p>
            <a:pPr algn="l"/>
            <a:r>
              <a:rPr lang="zh-CN" altLang="en-US" b="1">
                <a:solidFill>
                  <a:schemeClr val="tx1"/>
                </a:solidFill>
                <a:hlinkClick r:id="rId6" action="ppaction://hlinksldjump"/>
              </a:rPr>
              <a:t>五、issue的使用（</a:t>
            </a:r>
            <a:r>
              <a:rPr lang="en-US" altLang="zh-CN" b="1">
                <a:solidFill>
                  <a:schemeClr val="tx1"/>
                </a:solidFill>
                <a:hlinkClick r:id="rId6" action="ppaction://hlinksldjump"/>
              </a:rPr>
              <a:t>p48</a:t>
            </a:r>
            <a:r>
              <a:rPr lang="zh-CN" altLang="en-US" b="1">
                <a:solidFill>
                  <a:schemeClr val="tx1"/>
                </a:solidFill>
                <a:hlinkClick r:id="rId6" action="ppaction://hlinksldjump"/>
              </a:rPr>
              <a:t>）</a:t>
            </a:r>
            <a:endParaRPr lang="zh-CN" altLang="en-US" b="1"/>
          </a:p>
          <a:p>
            <a:pPr algn="ctr"/>
            <a:endParaRPr lang="zh-CN" altLang="en-US" b="1"/>
          </a:p>
        </p:txBody>
      </p:sp>
      <p:sp>
        <p:nvSpPr>
          <p:cNvPr id="11"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53736" y="534139"/>
            <a:ext cx="8636493" cy="36830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第十八步，点击</a:t>
            </a:r>
            <a:r>
              <a:rPr lang="en-US" altLang="zh-CN" dirty="0" smtClean="0">
                <a:latin typeface="微软雅黑" panose="020B0503020204020204" pitchFamily="34" charset="-122"/>
                <a:ea typeface="微软雅黑" panose="020B0503020204020204" pitchFamily="34" charset="-122"/>
              </a:rPr>
              <a:t>Fork</a:t>
            </a:r>
            <a:r>
              <a:rPr lang="zh-CN" altLang="en-US" dirty="0" smtClean="0">
                <a:latin typeface="微软雅黑" panose="020B0503020204020204" pitchFamily="34" charset="-122"/>
                <a:ea typeface="微软雅黑" panose="020B0503020204020204" pitchFamily="34" charset="-122"/>
              </a:rPr>
              <a:t>，将</a:t>
            </a:r>
            <a:r>
              <a:rPr lang="zh-CN" altLang="en-US" dirty="0" smtClean="0">
                <a:highlight>
                  <a:srgbClr val="FFFF00"/>
                </a:highlight>
                <a:latin typeface="微软雅黑" panose="020B0503020204020204" pitchFamily="34" charset="-122"/>
                <a:ea typeface="微软雅黑" panose="020B0503020204020204" pitchFamily="34" charset="-122"/>
              </a:rPr>
              <a:t>组长</a:t>
            </a:r>
            <a:r>
              <a:rPr lang="zh-CN" altLang="en-US" dirty="0" smtClean="0">
                <a:latin typeface="微软雅黑" panose="020B0503020204020204" pitchFamily="34" charset="-122"/>
                <a:ea typeface="微软雅黑" panose="020B0503020204020204" pitchFamily="34" charset="-122"/>
              </a:rPr>
              <a:t>的项目</a:t>
            </a:r>
            <a:r>
              <a:rPr lang="en-US" altLang="zh-CN" dirty="0" smtClean="0">
                <a:latin typeface="微软雅黑" panose="020B0503020204020204" pitchFamily="34" charset="-122"/>
                <a:ea typeface="微软雅黑" panose="020B0503020204020204" pitchFamily="34" charset="-122"/>
              </a:rPr>
              <a:t>copy</a:t>
            </a:r>
            <a:r>
              <a:rPr lang="zh-CN" altLang="en-US" dirty="0" smtClean="0">
                <a:latin typeface="微软雅黑" panose="020B0503020204020204" pitchFamily="34" charset="-122"/>
                <a:ea typeface="微软雅黑" panose="020B0503020204020204" pitchFamily="34" charset="-122"/>
              </a:rPr>
              <a:t>到自己的远程</a:t>
            </a:r>
            <a:endParaRPr lang="en-US" altLang="zh-CN" dirty="0" smtClean="0">
              <a:latin typeface="微软雅黑" panose="020B0503020204020204" pitchFamily="34" charset="-122"/>
              <a:ea typeface="微软雅黑" panose="020B0503020204020204" pitchFamily="34" charset="-122"/>
            </a:endParaRPr>
          </a:p>
        </p:txBody>
      </p:sp>
      <p:sp>
        <p:nvSpPr>
          <p:cNvPr id="8" name="文本框 7"/>
          <p:cNvSpPr txBox="1"/>
          <p:nvPr/>
        </p:nvSpPr>
        <p:spPr>
          <a:xfrm>
            <a:off x="582892" y="6044691"/>
            <a:ext cx="8636493" cy="36830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第三</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十六步，和组长操作相同，见前面</a:t>
            </a:r>
            <a:r>
              <a:rPr lang="en-US" altLang="zh-CN" dirty="0" smtClean="0">
                <a:latin typeface="微软雅黑" panose="020B0503020204020204" pitchFamily="34" charset="-122"/>
                <a:ea typeface="微软雅黑" panose="020B0503020204020204" pitchFamily="34" charset="-122"/>
              </a:rPr>
              <a:t>PPT</a:t>
            </a:r>
            <a:endParaRPr lang="en-US" altLang="zh-CN" dirty="0" smtClean="0">
              <a:latin typeface="微软雅黑" panose="020B0503020204020204" pitchFamily="34" charset="-122"/>
              <a:ea typeface="微软雅黑" panose="020B0503020204020204" pitchFamily="34" charset="-122"/>
            </a:endParaRPr>
          </a:p>
        </p:txBody>
      </p:sp>
      <p:sp>
        <p:nvSpPr>
          <p:cNvPr id="5" name="矩形 4"/>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9"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sym typeface="+mn-ea"/>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282065" y="1163955"/>
            <a:ext cx="9627870" cy="4530090"/>
          </a:xfrm>
          <a:prstGeom prst="rect">
            <a:avLst/>
          </a:prstGeom>
        </p:spPr>
      </p:pic>
      <p:sp>
        <p:nvSpPr>
          <p:cNvPr id="4" name="矩形 3"/>
          <p:cNvSpPr/>
          <p:nvPr/>
        </p:nvSpPr>
        <p:spPr>
          <a:xfrm>
            <a:off x="9605645" y="1330960"/>
            <a:ext cx="1308100" cy="673100"/>
          </a:xfrm>
          <a:prstGeom prst="rect">
            <a:avLst/>
          </a:prstGeom>
          <a:noFill/>
          <a:ln w="254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1"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sym typeface="+mn-ea"/>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899704" y="1379933"/>
            <a:ext cx="10278862" cy="1476375"/>
          </a:xfrm>
          <a:prstGeom prst="rect">
            <a:avLst/>
          </a:prstGeom>
          <a:noFill/>
        </p:spPr>
        <p:txBody>
          <a:bodyPr wrap="square" rtlCol="0">
            <a:spAutoFit/>
          </a:bodyPr>
          <a:p>
            <a:r>
              <a:rPr lang="zh-CN" altLang="en-US" dirty="0" smtClean="0">
                <a:latin typeface="微软雅黑" panose="020B0503020204020204" pitchFamily="34" charset="-122"/>
                <a:ea typeface="微软雅黑" panose="020B0503020204020204" pitchFamily="34" charset="-122"/>
              </a:rPr>
              <a:t>第一步，组长初始化仓库</a:t>
            </a:r>
            <a:endParaRPr lang="zh-CN" altLang="en-US"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在组长本地仓库中自己组的文件夹下，将</a:t>
            </a:r>
            <a:r>
              <a:rPr lang="en-US" altLang="zh-CN" dirty="0" smtClean="0">
                <a:latin typeface="微软雅黑" panose="020B0503020204020204" pitchFamily="34" charset="-122"/>
                <a:ea typeface="微软雅黑" panose="020B0503020204020204" pitchFamily="34" charset="-122"/>
                <a:sym typeface="+mn-ea"/>
              </a:rPr>
              <a:t>“</a:t>
            </a:r>
            <a:r>
              <a:rPr lang="zh-CN" altLang="en-US" dirty="0" smtClean="0">
                <a:latin typeface="微软雅黑" panose="020B0503020204020204" pitchFamily="34" charset="-122"/>
                <a:ea typeface="微软雅黑" panose="020B0503020204020204" pitchFamily="34" charset="-122"/>
                <a:sym typeface="+mn-ea"/>
              </a:rPr>
              <a:t>浅度课设</a:t>
            </a:r>
            <a:r>
              <a:rPr lang="en-US" altLang="zh-CN" dirty="0" smtClean="0">
                <a:latin typeface="微软雅黑" panose="020B0503020204020204" pitchFamily="34" charset="-122"/>
                <a:ea typeface="微软雅黑" panose="020B0503020204020204" pitchFamily="34" charset="-122"/>
                <a:sym typeface="+mn-ea"/>
              </a:rPr>
              <a:t>·</a:t>
            </a:r>
            <a:r>
              <a:rPr lang="zh-CN" altLang="en-US" dirty="0" smtClean="0">
                <a:latin typeface="微软雅黑" panose="020B0503020204020204" pitchFamily="34" charset="-122"/>
                <a:ea typeface="微软雅黑" panose="020B0503020204020204" pitchFamily="34" charset="-122"/>
                <a:sym typeface="+mn-ea"/>
              </a:rPr>
              <a:t>裸</a:t>
            </a:r>
            <a:r>
              <a:rPr lang="en-US" altLang="zh-CN" dirty="0" smtClean="0">
                <a:latin typeface="微软雅黑" panose="020B0503020204020204" pitchFamily="34" charset="-122"/>
                <a:ea typeface="微软雅黑" panose="020B0503020204020204" pitchFamily="34" charset="-122"/>
                <a:sym typeface="+mn-ea"/>
              </a:rPr>
              <a:t>C·</a:t>
            </a:r>
            <a:r>
              <a:rPr lang="zh-CN" altLang="en-US" dirty="0" smtClean="0">
                <a:latin typeface="微软雅黑" panose="020B0503020204020204" pitchFamily="34" charset="-122"/>
                <a:ea typeface="微软雅黑" panose="020B0503020204020204" pitchFamily="34" charset="-122"/>
                <a:sym typeface="+mn-ea"/>
              </a:rPr>
              <a:t>群组点名需求及源代码</a:t>
            </a:r>
            <a:r>
              <a:rPr lang="en-US" altLang="zh-CN" dirty="0" smtClean="0">
                <a:latin typeface="微软雅黑" panose="020B0503020204020204" pitchFamily="34" charset="-122"/>
                <a:ea typeface="微软雅黑" panose="020B0503020204020204" pitchFamily="34" charset="-122"/>
                <a:sym typeface="+mn-ea"/>
              </a:rPr>
              <a:t>”</a:t>
            </a:r>
            <a:r>
              <a:rPr lang="zh-CN" altLang="en-US" dirty="0" smtClean="0">
                <a:latin typeface="微软雅黑" panose="020B0503020204020204" pitchFamily="34" charset="-122"/>
                <a:ea typeface="微软雅黑" panose="020B0503020204020204" pitchFamily="34" charset="-122"/>
                <a:sym typeface="+mn-ea"/>
              </a:rPr>
              <a:t>文件夹整体放在</a:t>
            </a:r>
            <a:r>
              <a:rPr lang="en-US" altLang="zh-CN" dirty="0" smtClean="0">
                <a:latin typeface="微软雅黑" panose="020B0503020204020204" pitchFamily="34" charset="-122"/>
                <a:ea typeface="微软雅黑" panose="020B0503020204020204" pitchFamily="34" charset="-122"/>
                <a:sym typeface="+mn-ea"/>
              </a:rPr>
              <a:t>“</a:t>
            </a:r>
            <a:r>
              <a:rPr lang="zh-CN" altLang="en-US" dirty="0" smtClean="0">
                <a:latin typeface="微软雅黑" panose="020B0503020204020204" pitchFamily="34" charset="-122"/>
                <a:ea typeface="微软雅黑" panose="020B0503020204020204" pitchFamily="34" charset="-122"/>
                <a:sym typeface="+mn-ea"/>
              </a:rPr>
              <a:t>本组文件夹</a:t>
            </a:r>
            <a:r>
              <a:rPr lang="en-US" altLang="zh-CN" dirty="0" smtClean="0">
                <a:latin typeface="微软雅黑" panose="020B0503020204020204" pitchFamily="34" charset="-122"/>
                <a:ea typeface="微软雅黑" panose="020B0503020204020204" pitchFamily="34" charset="-122"/>
                <a:sym typeface="+mn-ea"/>
              </a:rPr>
              <a:t>/</a:t>
            </a:r>
            <a:r>
              <a:rPr lang="zh-CN" altLang="en-US" dirty="0" smtClean="0">
                <a:latin typeface="微软雅黑" panose="020B0503020204020204" pitchFamily="34" charset="-122"/>
                <a:ea typeface="微软雅黑" panose="020B0503020204020204" pitchFamily="34" charset="-122"/>
                <a:sym typeface="+mn-ea"/>
              </a:rPr>
              <a:t>代码</a:t>
            </a:r>
            <a:r>
              <a:rPr lang="en-US" altLang="zh-CN" dirty="0" smtClean="0">
                <a:latin typeface="微软雅黑" panose="020B0503020204020204" pitchFamily="34" charset="-122"/>
                <a:ea typeface="微软雅黑" panose="020B0503020204020204" pitchFamily="34" charset="-122"/>
                <a:sym typeface="+mn-ea"/>
              </a:rPr>
              <a:t>”</a:t>
            </a:r>
            <a:r>
              <a:rPr lang="zh-CN" altLang="en-US" dirty="0" smtClean="0">
                <a:latin typeface="微软雅黑" panose="020B0503020204020204" pitchFamily="34" charset="-122"/>
                <a:ea typeface="微软雅黑" panose="020B0503020204020204" pitchFamily="34" charset="-122"/>
                <a:sym typeface="+mn-ea"/>
              </a:rPr>
              <a:t>路径下，</a:t>
            </a:r>
            <a:r>
              <a:rPr lang="zh-CN" altLang="en-US" dirty="0" smtClean="0">
                <a:latin typeface="微软雅黑" panose="020B0503020204020204" pitchFamily="34" charset="-122"/>
                <a:ea typeface="微软雅黑" panose="020B0503020204020204" pitchFamily="34" charset="-122"/>
              </a:rPr>
              <a:t>使用自己小组在第一次课设实验课上修改好的裸</a:t>
            </a:r>
            <a:r>
              <a:rPr lang="en-US" altLang="zh-CN" dirty="0" smtClean="0">
                <a:latin typeface="微软雅黑" panose="020B0503020204020204" pitchFamily="34" charset="-122"/>
                <a:ea typeface="微软雅黑" panose="020B0503020204020204" pitchFamily="34" charset="-122"/>
              </a:rPr>
              <a:t>C</a:t>
            </a:r>
            <a:r>
              <a:rPr lang="zh-CN" altLang="en-US" dirty="0" smtClean="0">
                <a:latin typeface="微软雅黑" panose="020B0503020204020204" pitchFamily="34" charset="-122"/>
                <a:ea typeface="微软雅黑" panose="020B0503020204020204" pitchFamily="34" charset="-122"/>
              </a:rPr>
              <a:t>代码、相关需求文档和验证单，替换其中对应的代码工程文件和文档模版（不要忘记将“</a:t>
            </a:r>
            <a:r>
              <a:rPr lang="en-US" altLang="zh-CN" dirty="0" smtClean="0">
                <a:latin typeface="微软雅黑" panose="020B0503020204020204" pitchFamily="34" charset="-122"/>
                <a:ea typeface="微软雅黑" panose="020B0503020204020204" pitchFamily="34" charset="-122"/>
              </a:rPr>
              <a:t>XX</a:t>
            </a:r>
            <a:r>
              <a:rPr lang="zh-CN" altLang="en-US" dirty="0" smtClean="0">
                <a:latin typeface="微软雅黑" panose="020B0503020204020204" pitchFamily="34" charset="-122"/>
                <a:ea typeface="微软雅黑" panose="020B0503020204020204" pitchFamily="34" charset="-122"/>
              </a:rPr>
              <a:t>”改为自己组号，并删除“-</a:t>
            </a:r>
            <a:r>
              <a:rPr lang="en-US" altLang="zh-CN" dirty="0" smtClean="0">
                <a:latin typeface="微软雅黑" panose="020B0503020204020204" pitchFamily="34" charset="-122"/>
                <a:ea typeface="微软雅黑" panose="020B0503020204020204" pitchFamily="34" charset="-122"/>
              </a:rPr>
              <a:t>template</a:t>
            </a:r>
            <a:r>
              <a:rPr lang="zh-CN" altLang="en-US" dirty="0" smtClean="0">
                <a:latin typeface="微软雅黑" panose="020B0503020204020204" pitchFamily="34" charset="-122"/>
                <a:ea typeface="微软雅黑" panose="020B0503020204020204" pitchFamily="34" charset="-122"/>
              </a:rPr>
              <a:t>”模板标识）</a:t>
            </a:r>
            <a:endParaRPr lang="zh-CN" altLang="en-US" dirty="0" smtClean="0">
              <a:latin typeface="微软雅黑" panose="020B0503020204020204" pitchFamily="34" charset="-122"/>
              <a:ea typeface="微软雅黑" panose="020B0503020204020204" pitchFamily="34" charset="-122"/>
            </a:endParaRPr>
          </a:p>
        </p:txBody>
      </p:sp>
      <p:sp>
        <p:nvSpPr>
          <p:cNvPr id="6" name="文本框 5"/>
          <p:cNvSpPr txBox="1"/>
          <p:nvPr/>
        </p:nvSpPr>
        <p:spPr>
          <a:xfrm>
            <a:off x="776375" y="666510"/>
            <a:ext cx="5317728" cy="368300"/>
          </a:xfrm>
          <a:prstGeom prst="rect">
            <a:avLst/>
          </a:prstGeom>
          <a:noFill/>
        </p:spPr>
        <p:txBody>
          <a:bodyPr wrap="square" rtlCol="0">
            <a:spAutoFit/>
          </a:bodyPr>
          <a:p>
            <a:r>
              <a:rPr lang="en-US" altLang="zh-CN" b="1" dirty="0" smtClean="0">
                <a:latin typeface="微软雅黑" panose="020B0503020204020204" pitchFamily="34" charset="-122"/>
                <a:ea typeface="微软雅黑" panose="020B0503020204020204" pitchFamily="34" charset="-122"/>
              </a:rPr>
              <a:t>2</a:t>
            </a:r>
            <a:r>
              <a:rPr lang="zh-CN" altLang="en-US" b="1" dirty="0" smtClean="0">
                <a:latin typeface="微软雅黑" panose="020B0503020204020204" pitchFamily="34" charset="-122"/>
                <a:ea typeface="微软雅黑" panose="020B0503020204020204" pitchFamily="34" charset="-122"/>
              </a:rPr>
              <a:t>、组长与组员初始化仓库说明</a:t>
            </a:r>
            <a:endParaRPr lang="zh-CN" altLang="en-US"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758440" y="3062605"/>
            <a:ext cx="6774180" cy="29870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1"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sym typeface="+mn-ea"/>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956849" y="446935"/>
            <a:ext cx="10278862" cy="922020"/>
          </a:xfrm>
          <a:prstGeom prst="rect">
            <a:avLst/>
          </a:prstGeom>
          <a:noFill/>
        </p:spPr>
        <p:txBody>
          <a:bodyPr wrap="square" rtlCol="0">
            <a:spAutoFit/>
          </a:bodyPr>
          <a:p>
            <a:r>
              <a:rPr lang="zh-CN" altLang="en-US" dirty="0" smtClean="0">
                <a:latin typeface="微软雅黑" panose="020B0503020204020204" pitchFamily="34" charset="-122"/>
                <a:ea typeface="微软雅黑" panose="020B0503020204020204" pitchFamily="34" charset="-122"/>
                <a:sym typeface="+mn-ea"/>
              </a:rPr>
              <a:t>在组长本地仓库中自己组的文件夹下，将</a:t>
            </a:r>
            <a:r>
              <a:rPr lang="en-US" altLang="zh-CN" dirty="0" smtClean="0">
                <a:latin typeface="微软雅黑" panose="020B0503020204020204" pitchFamily="34" charset="-122"/>
                <a:ea typeface="微软雅黑" panose="020B0503020204020204" pitchFamily="34" charset="-122"/>
                <a:sym typeface="+mn-ea"/>
              </a:rPr>
              <a:t>“</a:t>
            </a:r>
            <a:r>
              <a:rPr lang="en-US" altLang="zh-CN" dirty="0" smtClean="0">
                <a:latin typeface="微软雅黑" panose="020B0503020204020204" pitchFamily="34" charset="-122"/>
                <a:ea typeface="微软雅黑" panose="020B0503020204020204" pitchFamily="34" charset="-122"/>
                <a:sym typeface="+mn-ea"/>
              </a:rPr>
              <a:t>8XML</a:t>
            </a:r>
            <a:r>
              <a:rPr lang="zh-CN" altLang="en-US" dirty="0" smtClean="0">
                <a:latin typeface="微软雅黑" panose="020B0503020204020204" pitchFamily="34" charset="-122"/>
                <a:ea typeface="微软雅黑" panose="020B0503020204020204" pitchFamily="34" charset="-122"/>
                <a:sym typeface="+mn-ea"/>
              </a:rPr>
              <a:t>课设过程控制文档</a:t>
            </a:r>
            <a:r>
              <a:rPr lang="en-US" altLang="zh-CN" dirty="0" smtClean="0">
                <a:latin typeface="微软雅黑" panose="020B0503020204020204" pitchFamily="34" charset="-122"/>
                <a:ea typeface="微软雅黑" panose="020B0503020204020204" pitchFamily="34" charset="-122"/>
                <a:sym typeface="+mn-ea"/>
              </a:rPr>
              <a:t>”</a:t>
            </a:r>
            <a:r>
              <a:rPr lang="zh-CN" altLang="en-US" dirty="0" smtClean="0">
                <a:latin typeface="微软雅黑" panose="020B0503020204020204" pitchFamily="34" charset="-122"/>
                <a:ea typeface="微软雅黑" panose="020B0503020204020204" pitchFamily="34" charset="-122"/>
                <a:sym typeface="+mn-ea"/>
              </a:rPr>
              <a:t>文件夹整体放在</a:t>
            </a:r>
            <a:r>
              <a:rPr lang="en-US" altLang="zh-CN" dirty="0" smtClean="0">
                <a:latin typeface="微软雅黑" panose="020B0503020204020204" pitchFamily="34" charset="-122"/>
                <a:ea typeface="微软雅黑" panose="020B0503020204020204" pitchFamily="34" charset="-122"/>
                <a:sym typeface="+mn-ea"/>
              </a:rPr>
              <a:t>“</a:t>
            </a:r>
            <a:r>
              <a:rPr lang="zh-CN" altLang="en-US" dirty="0" smtClean="0">
                <a:latin typeface="微软雅黑" panose="020B0503020204020204" pitchFamily="34" charset="-122"/>
                <a:ea typeface="微软雅黑" panose="020B0503020204020204" pitchFamily="34" charset="-122"/>
                <a:sym typeface="+mn-ea"/>
              </a:rPr>
              <a:t>本组文件夹</a:t>
            </a:r>
            <a:r>
              <a:rPr lang="en-US" altLang="zh-CN" dirty="0" smtClean="0">
                <a:latin typeface="微软雅黑" panose="020B0503020204020204" pitchFamily="34" charset="-122"/>
                <a:ea typeface="微软雅黑" panose="020B0503020204020204" pitchFamily="34" charset="-122"/>
                <a:sym typeface="+mn-ea"/>
              </a:rPr>
              <a:t>/</a:t>
            </a:r>
            <a:r>
              <a:rPr lang="zh-CN" altLang="en-US" dirty="0" smtClean="0">
                <a:latin typeface="微软雅黑" panose="020B0503020204020204" pitchFamily="34" charset="-122"/>
                <a:ea typeface="微软雅黑" panose="020B0503020204020204" pitchFamily="34" charset="-122"/>
                <a:sym typeface="+mn-ea"/>
              </a:rPr>
              <a:t>文档</a:t>
            </a:r>
            <a:r>
              <a:rPr lang="en-US" altLang="zh-CN" dirty="0" smtClean="0">
                <a:latin typeface="微软雅黑" panose="020B0503020204020204" pitchFamily="34" charset="-122"/>
                <a:ea typeface="微软雅黑" panose="020B0503020204020204" pitchFamily="34" charset="-122"/>
                <a:sym typeface="+mn-ea"/>
              </a:rPr>
              <a:t>”</a:t>
            </a:r>
            <a:r>
              <a:rPr lang="zh-CN" altLang="en-US" dirty="0" smtClean="0">
                <a:latin typeface="微软雅黑" panose="020B0503020204020204" pitchFamily="34" charset="-122"/>
                <a:ea typeface="微软雅黑" panose="020B0503020204020204" pitchFamily="34" charset="-122"/>
                <a:sym typeface="+mn-ea"/>
              </a:rPr>
              <a:t>路径下，</a:t>
            </a:r>
            <a:r>
              <a:rPr lang="zh-CN" altLang="en-US" dirty="0" smtClean="0">
                <a:latin typeface="微软雅黑" panose="020B0503020204020204" pitchFamily="34" charset="-122"/>
                <a:ea typeface="微软雅黑" panose="020B0503020204020204" pitchFamily="34" charset="-122"/>
              </a:rPr>
              <a:t>使用自己小组填写后的</a:t>
            </a:r>
            <a:r>
              <a:rPr lang="zh-CN" dirty="0" smtClean="0">
                <a:latin typeface="微软雅黑" panose="020B0503020204020204" pitchFamily="34" charset="-122"/>
                <a:ea typeface="微软雅黑" panose="020B0503020204020204" pitchFamily="34" charset="-122"/>
              </a:rPr>
              <a:t>文件</a:t>
            </a:r>
            <a:r>
              <a:rPr lang="en-US" altLang="zh-CN" dirty="0" smtClean="0">
                <a:latin typeface="微软雅黑" panose="020B0503020204020204" pitchFamily="34" charset="-122"/>
                <a:ea typeface="微软雅黑" panose="020B0503020204020204" pitchFamily="34" charset="-122"/>
              </a:rPr>
              <a:t> (</a:t>
            </a:r>
            <a:r>
              <a:rPr lang="zh-CN" altLang="en-US" b="1" dirty="0" smtClean="0">
                <a:solidFill>
                  <a:srgbClr val="FF0000"/>
                </a:solidFill>
                <a:highlight>
                  <a:srgbClr val="FFFF00"/>
                </a:highlight>
                <a:latin typeface="微软雅黑" panose="020B0503020204020204" pitchFamily="34" charset="-122"/>
                <a:ea typeface="微软雅黑" panose="020B0503020204020204" pitchFamily="34" charset="-122"/>
              </a:rPr>
              <a:t>每个XML</a:t>
            </a:r>
            <a:r>
              <a:rPr lang="zh-CN" altLang="en-US" b="1" dirty="0" smtClean="0">
                <a:solidFill>
                  <a:srgbClr val="FF0000"/>
                </a:solidFill>
                <a:highlight>
                  <a:srgbClr val="FFFF00"/>
                </a:highlight>
                <a:latin typeface="微软雅黑" panose="020B0503020204020204" pitchFamily="34" charset="-122"/>
                <a:ea typeface="微软雅黑" panose="020B0503020204020204" pitchFamily="34" charset="-122"/>
              </a:rPr>
              <a:t>中都包含每一周及之前周填写过的内容</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，替换对应</a:t>
            </a:r>
            <a:r>
              <a:rPr lang="en-US" altLang="zh-CN" dirty="0" smtClean="0">
                <a:latin typeface="微软雅黑" panose="020B0503020204020204" pitchFamily="34" charset="-122"/>
                <a:ea typeface="微软雅黑" panose="020B0503020204020204" pitchFamily="34" charset="-122"/>
              </a:rPr>
              <a:t>XML</a:t>
            </a:r>
            <a:r>
              <a:rPr lang="zh-CN" altLang="en-US" dirty="0" smtClean="0">
                <a:latin typeface="微软雅黑" panose="020B0503020204020204" pitchFamily="34" charset="-122"/>
                <a:ea typeface="微软雅黑" panose="020B0503020204020204" pitchFamily="34" charset="-122"/>
              </a:rPr>
              <a:t>文档模版（不要忘记将“</a:t>
            </a:r>
            <a:r>
              <a:rPr lang="en-US" altLang="zh-CN" dirty="0" smtClean="0">
                <a:latin typeface="微软雅黑" panose="020B0503020204020204" pitchFamily="34" charset="-122"/>
                <a:ea typeface="微软雅黑" panose="020B0503020204020204" pitchFamily="34" charset="-122"/>
              </a:rPr>
              <a:t>XX</a:t>
            </a:r>
            <a:r>
              <a:rPr lang="zh-CN" altLang="en-US" dirty="0" smtClean="0">
                <a:latin typeface="微软雅黑" panose="020B0503020204020204" pitchFamily="34" charset="-122"/>
                <a:ea typeface="微软雅黑" panose="020B0503020204020204" pitchFamily="34" charset="-122"/>
              </a:rPr>
              <a:t>”改为自己组号）</a:t>
            </a:r>
            <a:endParaRPr lang="en-US" altLang="zh-CN" dirty="0" smtClean="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846705" y="1627505"/>
            <a:ext cx="6597015" cy="42037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1"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sym typeface="+mn-ea"/>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232567" y="755649"/>
            <a:ext cx="9826102" cy="368300"/>
          </a:xfrm>
          <a:prstGeom prst="rect">
            <a:avLst/>
          </a:prstGeom>
          <a:noFill/>
        </p:spPr>
        <p:txBody>
          <a:bodyPr wrap="square" rtlCol="0">
            <a:spAutoFit/>
          </a:bodyPr>
          <a:p>
            <a:r>
              <a:rPr lang="zh-CN" altLang="en-US" dirty="0" smtClean="0">
                <a:latin typeface="微软雅黑" panose="020B0503020204020204" pitchFamily="34" charset="-122"/>
                <a:ea typeface="微软雅黑" panose="020B0503020204020204" pitchFamily="34" charset="-122"/>
              </a:rPr>
              <a:t>第二步，将更新修改内容提交。项目文件夹下右键，点击“</a:t>
            </a:r>
            <a:r>
              <a:rPr lang="en-US" altLang="zh-CN" dirty="0" err="1" smtClean="0">
                <a:latin typeface="微软雅黑" panose="020B0503020204020204" pitchFamily="34" charset="-122"/>
                <a:ea typeface="微软雅黑" panose="020B0503020204020204" pitchFamily="34" charset="-122"/>
              </a:rPr>
              <a:t>Git</a:t>
            </a:r>
            <a:r>
              <a:rPr lang="zh-CN" altLang="en-US" dirty="0" smtClean="0">
                <a:latin typeface="微软雅黑" panose="020B0503020204020204" pitchFamily="34" charset="-122"/>
                <a:ea typeface="微软雅黑" panose="020B0503020204020204" pitchFamily="34" charset="-122"/>
              </a:rPr>
              <a:t>提交”</a:t>
            </a:r>
            <a:endParaRPr lang="en-US" altLang="zh-CN" dirty="0" smtClean="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1"/>
          <a:stretch>
            <a:fillRect/>
          </a:stretch>
        </p:blipFill>
        <p:spPr>
          <a:xfrm>
            <a:off x="4318076" y="2006699"/>
            <a:ext cx="3655084" cy="213704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674094" y="903393"/>
            <a:ext cx="8844803" cy="651013"/>
          </a:xfrm>
          <a:prstGeom prst="rect">
            <a:avLst/>
          </a:prstGeom>
          <a:noFill/>
        </p:spPr>
        <p:txBody>
          <a:bodyPr wrap="square" rtlCol="0">
            <a:noAutofit/>
          </a:bodyPr>
          <a:lstStyle/>
          <a:p>
            <a:r>
              <a:rPr lang="zh-CN" altLang="en-US" dirty="0" smtClean="0">
                <a:latin typeface="微软雅黑" panose="020B0503020204020204" pitchFamily="34" charset="-122"/>
                <a:ea typeface="微软雅黑" panose="020B0503020204020204" pitchFamily="34" charset="-122"/>
              </a:rPr>
              <a:t>第三步，在</a:t>
            </a:r>
            <a:r>
              <a:rPr lang="zh-CN" altLang="en-US" dirty="0">
                <a:latin typeface="微软雅黑" panose="020B0503020204020204" pitchFamily="34" charset="-122"/>
                <a:ea typeface="微软雅黑" panose="020B0503020204020204" pitchFamily="34" charset="-122"/>
              </a:rPr>
              <a:t>日志</a:t>
            </a:r>
            <a:r>
              <a:rPr lang="zh-CN" altLang="en-US" dirty="0" smtClean="0">
                <a:latin typeface="微软雅黑" panose="020B0503020204020204" pitchFamily="34" charset="-122"/>
                <a:ea typeface="微软雅黑" panose="020B0503020204020204" pitchFamily="34" charset="-122"/>
              </a:rPr>
              <a:t>信息中</a:t>
            </a:r>
            <a:r>
              <a:rPr lang="zh-CN" altLang="en-US" dirty="0" smtClean="0">
                <a:latin typeface="微软雅黑" panose="020B0503020204020204" pitchFamily="34" charset="-122"/>
                <a:ea typeface="微软雅黑" panose="020B0503020204020204" pitchFamily="34" charset="-122"/>
                <a:sym typeface="+mn-ea"/>
              </a:rPr>
              <a:t>填写</a:t>
            </a:r>
            <a:r>
              <a:rPr lang="zh-CN" altLang="en-US" dirty="0">
                <a:latin typeface="微软雅黑" panose="020B0503020204020204" pitchFamily="34" charset="-122"/>
                <a:ea typeface="微软雅黑" panose="020B0503020204020204" pitchFamily="34" charset="-122"/>
                <a:sym typeface="+mn-ea"/>
              </a:rPr>
              <a:t>提交说明</a:t>
            </a:r>
            <a:r>
              <a:rPr lang="zh-CN" altLang="en-US" dirty="0" smtClean="0">
                <a:latin typeface="微软雅黑" panose="020B0503020204020204" pitchFamily="34" charset="-122"/>
                <a:ea typeface="微软雅黑" panose="020B0503020204020204" pitchFamily="34" charset="-122"/>
              </a:rPr>
              <a:t>，勾选“设置作者日期” 、“设置作者”，点击“全部</a:t>
            </a:r>
            <a:r>
              <a:rPr lang="en-US" altLang="zh-CN" dirty="0" smtClean="0">
                <a:latin typeface="微软雅黑" panose="020B0503020204020204" pitchFamily="34" charset="-122"/>
                <a:ea typeface="微软雅黑" panose="020B0503020204020204" pitchFamily="34" charset="-122"/>
              </a:rPr>
              <a:t>(A)</a:t>
            </a:r>
            <a:r>
              <a:rPr lang="zh-CN" altLang="en-US" dirty="0" smtClean="0">
                <a:latin typeface="微软雅黑" panose="020B0503020204020204" pitchFamily="34" charset="-122"/>
                <a:ea typeface="微软雅黑" panose="020B0503020204020204" pitchFamily="34" charset="-122"/>
              </a:rPr>
              <a:t>”（以后每次提交都要做）</a:t>
            </a:r>
            <a:endParaRPr lang="en-US" altLang="zh-CN" dirty="0" smtClean="0">
              <a:latin typeface="微软雅黑" panose="020B0503020204020204" pitchFamily="34" charset="-122"/>
              <a:ea typeface="微软雅黑" panose="020B0503020204020204" pitchFamily="34" charset="-122"/>
            </a:endParaRPr>
          </a:p>
        </p:txBody>
      </p:sp>
      <p:sp>
        <p:nvSpPr>
          <p:cNvPr id="8" name="矩形 7"/>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0"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sym typeface="+mn-ea"/>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3775075" y="1840865"/>
            <a:ext cx="4453890" cy="262890"/>
          </a:xfrm>
          <a:prstGeom prst="rect">
            <a:avLst/>
          </a:prstGeom>
        </p:spPr>
      </p:pic>
      <p:pic>
        <p:nvPicPr>
          <p:cNvPr id="5" name="图片 4"/>
          <p:cNvPicPr>
            <a:picLocks noChangeAspect="1"/>
          </p:cNvPicPr>
          <p:nvPr/>
        </p:nvPicPr>
        <p:blipFill>
          <a:blip r:embed="rId2"/>
          <a:stretch>
            <a:fillRect/>
          </a:stretch>
        </p:blipFill>
        <p:spPr>
          <a:xfrm>
            <a:off x="3775075" y="2103755"/>
            <a:ext cx="4446270" cy="3051810"/>
          </a:xfrm>
          <a:prstGeom prst="rect">
            <a:avLst/>
          </a:prstGeom>
        </p:spPr>
      </p:pic>
      <p:pic>
        <p:nvPicPr>
          <p:cNvPr id="7" name="图片 6"/>
          <p:cNvPicPr>
            <a:picLocks noChangeAspect="1"/>
          </p:cNvPicPr>
          <p:nvPr/>
        </p:nvPicPr>
        <p:blipFill>
          <a:blip r:embed="rId3"/>
          <a:stretch>
            <a:fillRect/>
          </a:stretch>
        </p:blipFill>
        <p:spPr>
          <a:xfrm>
            <a:off x="6618605" y="4861560"/>
            <a:ext cx="1275715" cy="294640"/>
          </a:xfrm>
          <a:prstGeom prst="rect">
            <a:avLst/>
          </a:prstGeom>
        </p:spPr>
      </p:pic>
      <p:pic>
        <p:nvPicPr>
          <p:cNvPr id="9" name="图片 8"/>
          <p:cNvPicPr>
            <a:picLocks noChangeAspect="1"/>
          </p:cNvPicPr>
          <p:nvPr/>
        </p:nvPicPr>
        <p:blipFill>
          <a:blip r:embed="rId4"/>
          <a:stretch>
            <a:fillRect/>
          </a:stretch>
        </p:blipFill>
        <p:spPr>
          <a:xfrm>
            <a:off x="3754800" y="5156200"/>
            <a:ext cx="4453255" cy="10248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53735" y="310406"/>
            <a:ext cx="9826102" cy="36830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第四步，点击“提交”，成功后如右图</a:t>
            </a:r>
            <a:endParaRPr lang="en-US" altLang="zh-CN" dirty="0" smtClean="0">
              <a:latin typeface="微软雅黑" panose="020B0503020204020204" pitchFamily="34" charset="-122"/>
              <a:ea typeface="微软雅黑" panose="020B0503020204020204" pitchFamily="34" charset="-122"/>
            </a:endParaRPr>
          </a:p>
        </p:txBody>
      </p:sp>
      <p:sp>
        <p:nvSpPr>
          <p:cNvPr id="6" name="文本框 5"/>
          <p:cNvSpPr txBox="1"/>
          <p:nvPr/>
        </p:nvSpPr>
        <p:spPr>
          <a:xfrm>
            <a:off x="595761" y="3034691"/>
            <a:ext cx="10900822" cy="64516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第五步，将本地修改推送到远程。可以选择在提交成功之后直接点击推送，如上图；也可以多次提交之后，一起推送，右键项目</a:t>
            </a:r>
            <a:r>
              <a:rPr lang="en-US" altLang="zh-CN" dirty="0" smtClean="0">
                <a:latin typeface="微软雅黑" panose="020B0503020204020204" pitchFamily="34" charset="-122"/>
                <a:ea typeface="微软雅黑" panose="020B0503020204020204" pitchFamily="34" charset="-122"/>
              </a:rPr>
              <a:t>-&gt;</a:t>
            </a:r>
            <a:r>
              <a:rPr lang="en-US" altLang="zh-CN" dirty="0" err="1" smtClean="0">
                <a:latin typeface="微软雅黑" panose="020B0503020204020204" pitchFamily="34" charset="-122"/>
                <a:ea typeface="微软雅黑" panose="020B0503020204020204" pitchFamily="34" charset="-122"/>
              </a:rPr>
              <a:t>TortoiseGit</a:t>
            </a:r>
            <a:r>
              <a:rPr lang="en-US" altLang="zh-CN" dirty="0" smtClean="0">
                <a:latin typeface="微软雅黑" panose="020B0503020204020204" pitchFamily="34" charset="-122"/>
                <a:ea typeface="微软雅黑" panose="020B0503020204020204" pitchFamily="34" charset="-122"/>
              </a:rPr>
              <a:t>-&gt;</a:t>
            </a:r>
            <a:r>
              <a:rPr lang="zh-CN" altLang="en-US" dirty="0" smtClean="0">
                <a:latin typeface="微软雅黑" panose="020B0503020204020204" pitchFamily="34" charset="-122"/>
                <a:ea typeface="微软雅黑" panose="020B0503020204020204" pitchFamily="34" charset="-122"/>
              </a:rPr>
              <a:t>推送，出现下方左图，点击确定，推送成功如下方右图</a:t>
            </a:r>
            <a:endParaRPr lang="en-US" altLang="zh-CN" dirty="0" smtClean="0">
              <a:latin typeface="微软雅黑" panose="020B0503020204020204" pitchFamily="34" charset="-122"/>
              <a:ea typeface="微软雅黑" panose="020B0503020204020204" pitchFamily="34" charset="-122"/>
            </a:endParaRPr>
          </a:p>
        </p:txBody>
      </p:sp>
      <p:sp>
        <p:nvSpPr>
          <p:cNvPr id="8" name="矩形 7"/>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0"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sym typeface="+mn-ea"/>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710627" y="162492"/>
            <a:ext cx="4308303" cy="2872201"/>
          </a:xfrm>
          <a:prstGeom prst="rect">
            <a:avLst/>
          </a:prstGeom>
        </p:spPr>
      </p:pic>
      <p:pic>
        <p:nvPicPr>
          <p:cNvPr id="3" name="图片 2"/>
          <p:cNvPicPr>
            <a:picLocks noChangeAspect="1"/>
          </p:cNvPicPr>
          <p:nvPr/>
        </p:nvPicPr>
        <p:blipFill>
          <a:blip r:embed="rId2"/>
          <a:stretch>
            <a:fillRect/>
          </a:stretch>
        </p:blipFill>
        <p:spPr>
          <a:xfrm>
            <a:off x="1774825" y="3679825"/>
            <a:ext cx="3264535" cy="3141345"/>
          </a:xfrm>
          <a:prstGeom prst="rect">
            <a:avLst/>
          </a:prstGeom>
        </p:spPr>
      </p:pic>
      <p:pic>
        <p:nvPicPr>
          <p:cNvPr id="9" name="图片 8"/>
          <p:cNvPicPr>
            <a:picLocks noChangeAspect="1"/>
          </p:cNvPicPr>
          <p:nvPr/>
        </p:nvPicPr>
        <p:blipFill>
          <a:blip r:embed="rId3"/>
          <a:stretch>
            <a:fillRect/>
          </a:stretch>
        </p:blipFill>
        <p:spPr>
          <a:xfrm>
            <a:off x="6916174" y="3670616"/>
            <a:ext cx="4172468" cy="2741090"/>
          </a:xfrm>
          <a:prstGeom prst="rect">
            <a:avLst/>
          </a:prstGeom>
        </p:spPr>
      </p:pic>
      <p:sp>
        <p:nvSpPr>
          <p:cNvPr id="4" name="矩形 3"/>
          <p:cNvSpPr/>
          <p:nvPr/>
        </p:nvSpPr>
        <p:spPr>
          <a:xfrm>
            <a:off x="6631305" y="2658110"/>
            <a:ext cx="1897380" cy="338455"/>
          </a:xfrm>
          <a:prstGeom prst="rect">
            <a:avLst/>
          </a:prstGeom>
          <a:noFill/>
          <a:ln w="254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53052" y="538770"/>
            <a:ext cx="10158054" cy="639789"/>
          </a:xfrm>
          <a:prstGeom prst="rect">
            <a:avLst/>
          </a:prstGeom>
          <a:noFill/>
        </p:spPr>
        <p:txBody>
          <a:bodyPr wrap="square" rtlCol="0">
            <a:noAutofit/>
          </a:bodyPr>
          <a:lstStyle/>
          <a:p>
            <a:r>
              <a:rPr lang="zh-CN" altLang="en-US" dirty="0" smtClean="0">
                <a:latin typeface="微软雅黑" panose="020B0503020204020204" pitchFamily="34" charset="-122"/>
                <a:ea typeface="微软雅黑" panose="020B0503020204020204" pitchFamily="34" charset="-122"/>
              </a:rPr>
              <a:t>第六步，组员更新仓库保持组内一致性（组长向组员</a:t>
            </a:r>
            <a:r>
              <a:rPr lang="en-US" altLang="zh-CN" dirty="0" smtClean="0">
                <a:latin typeface="微软雅黑" panose="020B0503020204020204" pitchFamily="34" charset="-122"/>
                <a:ea typeface="微软雅黑" panose="020B0503020204020204" pitchFamily="34" charset="-122"/>
              </a:rPr>
              <a:t>merge</a:t>
            </a:r>
            <a:r>
              <a:rPr lang="zh-CN" altLang="en-US" dirty="0" smtClean="0">
                <a:latin typeface="微软雅黑" panose="020B0503020204020204" pitchFamily="34" charset="-122"/>
                <a:ea typeface="微软雅黑" panose="020B0503020204020204" pitchFamily="34" charset="-122"/>
              </a:rPr>
              <a:t>）</a:t>
            </a:r>
            <a:endParaRPr lang="zh-CN" altLang="en-US"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	在远程仓库，各组长点击左侧的</a:t>
            </a:r>
            <a:r>
              <a:rPr lang="en-US" altLang="zh-CN" dirty="0" smtClean="0">
                <a:latin typeface="微软雅黑" panose="020B0503020204020204" pitchFamily="34" charset="-122"/>
                <a:ea typeface="微软雅黑" panose="020B0503020204020204" pitchFamily="34" charset="-122"/>
              </a:rPr>
              <a:t>Merge Requests</a:t>
            </a:r>
            <a:r>
              <a:rPr lang="zh-CN" altLang="en-US" dirty="0" smtClean="0">
                <a:latin typeface="微软雅黑" panose="020B0503020204020204" pitchFamily="34" charset="-122"/>
                <a:ea typeface="微软雅黑" panose="020B0503020204020204" pitchFamily="34" charset="-122"/>
              </a:rPr>
              <a:t>，新建</a:t>
            </a:r>
            <a:r>
              <a:rPr lang="en-US" altLang="zh-CN" dirty="0" smtClean="0">
                <a:latin typeface="微软雅黑" panose="020B0503020204020204" pitchFamily="34" charset="-122"/>
                <a:ea typeface="微软雅黑" panose="020B0503020204020204" pitchFamily="34" charset="-122"/>
              </a:rPr>
              <a:t>merge request</a:t>
            </a:r>
            <a:endParaRPr lang="en-US" altLang="zh-CN" dirty="0" smtClean="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53736" y="1367161"/>
            <a:ext cx="7546020" cy="3637941"/>
          </a:xfrm>
          <a:prstGeom prst="rect">
            <a:avLst/>
          </a:prstGeom>
        </p:spPr>
      </p:pic>
      <p:sp>
        <p:nvSpPr>
          <p:cNvPr id="4" name="矩形 3"/>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6"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sym typeface="+mn-ea"/>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sp>
        <p:nvSpPr>
          <p:cNvPr id="3" name="矩形 2"/>
          <p:cNvSpPr/>
          <p:nvPr userDrawn="1"/>
        </p:nvSpPr>
        <p:spPr>
          <a:xfrm>
            <a:off x="728080" y="2377031"/>
            <a:ext cx="1387654" cy="284647"/>
          </a:xfrm>
          <a:prstGeom prst="rect">
            <a:avLst/>
          </a:prstGeom>
          <a:noFill/>
          <a:ln w="19050"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5" name="矩形 4"/>
          <p:cNvSpPr/>
          <p:nvPr userDrawn="1"/>
        </p:nvSpPr>
        <p:spPr>
          <a:xfrm>
            <a:off x="5987621" y="4541036"/>
            <a:ext cx="1387654" cy="284647"/>
          </a:xfrm>
          <a:prstGeom prst="rect">
            <a:avLst/>
          </a:prstGeom>
          <a:noFill/>
          <a:ln w="19050"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cxnSp>
        <p:nvCxnSpPr>
          <p:cNvPr id="8" name="直接箭头连接符 7"/>
          <p:cNvCxnSpPr/>
          <p:nvPr userDrawn="1"/>
        </p:nvCxnSpPr>
        <p:spPr>
          <a:xfrm>
            <a:off x="2195791" y="2706154"/>
            <a:ext cx="3700411" cy="1956948"/>
          </a:xfrm>
          <a:prstGeom prst="straightConnector1">
            <a:avLst/>
          </a:prstGeom>
          <a:ln w="28575"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77461" y="4056646"/>
            <a:ext cx="10536314" cy="64516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第七步，选择</a:t>
            </a:r>
            <a:r>
              <a:rPr lang="zh-CN" altLang="en-US" dirty="0" smtClean="0">
                <a:highlight>
                  <a:srgbClr val="FFFF00"/>
                </a:highlight>
                <a:latin typeface="微软雅黑" panose="020B0503020204020204" pitchFamily="34" charset="-122"/>
                <a:ea typeface="微软雅黑" panose="020B0503020204020204" pitchFamily="34" charset="-122"/>
              </a:rPr>
              <a:t>源分支</a:t>
            </a:r>
            <a:r>
              <a:rPr lang="zh-CN" altLang="en-US" dirty="0" smtClean="0">
                <a:latin typeface="微软雅黑" panose="020B0503020204020204" pitchFamily="34" charset="-122"/>
                <a:ea typeface="微软雅黑" panose="020B0503020204020204" pitchFamily="34" charset="-122"/>
              </a:rPr>
              <a:t>，</a:t>
            </a:r>
            <a:r>
              <a:rPr lang="zh-CN" altLang="en-US" dirty="0" smtClean="0">
                <a:highlight>
                  <a:srgbClr val="FFFF00"/>
                </a:highlight>
                <a:latin typeface="微软雅黑" panose="020B0503020204020204" pitchFamily="34" charset="-122"/>
                <a:ea typeface="微软雅黑" panose="020B0503020204020204" pitchFamily="34" charset="-122"/>
              </a:rPr>
              <a:t>目的仓库</a:t>
            </a:r>
            <a:r>
              <a:rPr lang="zh-CN" altLang="en-US" dirty="0" smtClean="0">
                <a:latin typeface="微软雅黑" panose="020B0503020204020204" pitchFamily="34" charset="-122"/>
                <a:ea typeface="微软雅黑" panose="020B0503020204020204" pitchFamily="34" charset="-122"/>
              </a:rPr>
              <a:t>、</a:t>
            </a:r>
            <a:r>
              <a:rPr lang="zh-CN" altLang="en-US" dirty="0" smtClean="0">
                <a:highlight>
                  <a:srgbClr val="FFFF00"/>
                </a:highlight>
                <a:latin typeface="微软雅黑" panose="020B0503020204020204" pitchFamily="34" charset="-122"/>
                <a:ea typeface="微软雅黑" panose="020B0503020204020204" pitchFamily="34" charset="-122"/>
              </a:rPr>
              <a:t>目的分支</a:t>
            </a:r>
            <a:r>
              <a:rPr lang="zh-CN" altLang="en-US" dirty="0" smtClean="0">
                <a:latin typeface="微软雅黑" panose="020B0503020204020204" pitchFamily="34" charset="-122"/>
                <a:ea typeface="微软雅黑" panose="020B0503020204020204" pitchFamily="34" charset="-122"/>
              </a:rPr>
              <a:t>，即本组组员的</a:t>
            </a:r>
            <a:r>
              <a:rPr lang="en-US" altLang="zh-CN" dirty="0" smtClean="0">
                <a:latin typeface="微软雅黑" panose="020B0503020204020204" pitchFamily="34" charset="-122"/>
                <a:ea typeface="微软雅黑" panose="020B0503020204020204" pitchFamily="34" charset="-122"/>
              </a:rPr>
              <a:t>master</a:t>
            </a:r>
            <a:r>
              <a:rPr lang="zh-CN" altLang="en-US" dirty="0" smtClean="0">
                <a:latin typeface="微软雅黑" panose="020B0503020204020204" pitchFamily="34" charset="-122"/>
                <a:ea typeface="微软雅黑" panose="020B0503020204020204" pitchFamily="34" charset="-122"/>
              </a:rPr>
              <a:t>分支（组长需要一一向每个组员</a:t>
            </a:r>
            <a:r>
              <a:rPr lang="en-US" altLang="zh-CN" dirty="0" smtClean="0">
                <a:latin typeface="微软雅黑" panose="020B0503020204020204" pitchFamily="34" charset="-122"/>
                <a:ea typeface="微软雅黑" panose="020B0503020204020204" pitchFamily="34" charset="-122"/>
              </a:rPr>
              <a:t>merge</a:t>
            </a:r>
            <a:r>
              <a:rPr lang="zh-CN" altLang="en-US" dirty="0" smtClean="0">
                <a:latin typeface="微软雅黑" panose="020B0503020204020204" pitchFamily="34" charset="-122"/>
                <a:ea typeface="微软雅黑" panose="020B0503020204020204" pitchFamily="34" charset="-122"/>
              </a:rPr>
              <a:t>），点击下方比较分支差异按键</a:t>
            </a:r>
            <a:endParaRPr lang="en-US" altLang="zh-CN" dirty="0"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19464" y="824579"/>
            <a:ext cx="9259410" cy="2810784"/>
          </a:xfrm>
          <a:prstGeom prst="rect">
            <a:avLst/>
          </a:prstGeom>
        </p:spPr>
      </p:pic>
      <p:sp>
        <p:nvSpPr>
          <p:cNvPr id="4" name="矩形 3"/>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6"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sym typeface="+mn-ea"/>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cxnSp>
        <p:nvCxnSpPr>
          <p:cNvPr id="5" name="直接箭头连接符 4"/>
          <p:cNvCxnSpPr/>
          <p:nvPr userDrawn="1"/>
        </p:nvCxnSpPr>
        <p:spPr>
          <a:xfrm flipV="1">
            <a:off x="2991944" y="2368136"/>
            <a:ext cx="1289807" cy="1610035"/>
          </a:xfrm>
          <a:prstGeom prst="straightConnector1">
            <a:avLst/>
          </a:prstGeom>
          <a:ln w="28575"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userDrawn="1"/>
        </p:nvCxnSpPr>
        <p:spPr>
          <a:xfrm flipV="1">
            <a:off x="4050475" y="2332555"/>
            <a:ext cx="2561823" cy="1734568"/>
          </a:xfrm>
          <a:prstGeom prst="straightConnector1">
            <a:avLst/>
          </a:prstGeom>
          <a:ln w="28575"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userDrawn="1"/>
        </p:nvCxnSpPr>
        <p:spPr>
          <a:xfrm flipV="1">
            <a:off x="5269120" y="2305869"/>
            <a:ext cx="3335707" cy="1725672"/>
          </a:xfrm>
          <a:prstGeom prst="straightConnector1">
            <a:avLst/>
          </a:prstGeom>
          <a:ln w="28575"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1301852" y="3088648"/>
            <a:ext cx="1885786" cy="435866"/>
          </a:xfrm>
          <a:prstGeom prst="rect">
            <a:avLst/>
          </a:prstGeom>
          <a:noFill/>
          <a:ln w="19050"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53736" y="534139"/>
            <a:ext cx="9879367" cy="36830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第八步，</a:t>
            </a:r>
            <a:r>
              <a:rPr lang="en-US" altLang="zh-CN" dirty="0" smtClean="0">
                <a:latin typeface="微软雅黑" panose="020B0503020204020204" pitchFamily="34" charset="-122"/>
                <a:ea typeface="微软雅黑" panose="020B0503020204020204" pitchFamily="34" charset="-122"/>
              </a:rPr>
              <a:t>Title</a:t>
            </a:r>
            <a:r>
              <a:rPr lang="zh-CN" altLang="en-US" dirty="0" smtClean="0">
                <a:latin typeface="微软雅黑" panose="020B0503020204020204" pitchFamily="34" charset="-122"/>
                <a:ea typeface="微软雅黑" panose="020B0503020204020204" pitchFamily="34" charset="-122"/>
              </a:rPr>
              <a:t>默认为最近一次提交时填写的提交说明，点击下方</a:t>
            </a:r>
            <a:r>
              <a:rPr lang="en-US" altLang="zh-CN" dirty="0" smtClean="0">
                <a:latin typeface="微软雅黑" panose="020B0503020204020204" pitchFamily="34" charset="-122"/>
                <a:ea typeface="微软雅黑" panose="020B0503020204020204" pitchFamily="34" charset="-122"/>
              </a:rPr>
              <a:t>Submit</a:t>
            </a:r>
            <a:r>
              <a:rPr lang="zh-CN" altLang="en-US" dirty="0" smtClean="0">
                <a:latin typeface="微软雅黑" panose="020B0503020204020204" pitchFamily="34" charset="-122"/>
                <a:ea typeface="微软雅黑" panose="020B0503020204020204" pitchFamily="34" charset="-122"/>
              </a:rPr>
              <a:t>按钮</a:t>
            </a:r>
            <a:endParaRPr lang="en-US" altLang="zh-CN" dirty="0" smtClean="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16355" y="1020445"/>
            <a:ext cx="7205345" cy="5314950"/>
          </a:xfrm>
          <a:prstGeom prst="rect">
            <a:avLst/>
          </a:prstGeom>
        </p:spPr>
      </p:pic>
      <p:sp>
        <p:nvSpPr>
          <p:cNvPr id="4" name="矩形 3"/>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6"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sym typeface="+mn-ea"/>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sp>
        <p:nvSpPr>
          <p:cNvPr id="3" name="矩形 2"/>
          <p:cNvSpPr/>
          <p:nvPr userDrawn="1"/>
        </p:nvSpPr>
        <p:spPr>
          <a:xfrm>
            <a:off x="1532890" y="5386705"/>
            <a:ext cx="1203960" cy="382270"/>
          </a:xfrm>
          <a:prstGeom prst="rect">
            <a:avLst/>
          </a:prstGeom>
          <a:noFill/>
          <a:ln w="19050"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53736" y="534139"/>
            <a:ext cx="9879367" cy="64516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第九步，各组员收到组长的合并请求后，接受完成合并，</a:t>
            </a:r>
            <a:r>
              <a:rPr lang="zh-CN" altLang="en-US" dirty="0" smtClean="0">
                <a:latin typeface="微软雅黑" panose="020B0503020204020204" pitchFamily="34" charset="-122"/>
                <a:ea typeface="微软雅黑" panose="020B0503020204020204" pitchFamily="34" charset="-122"/>
                <a:hlinkClick r:id="rId1" action="ppaction://hlinksldjump"/>
              </a:rPr>
              <a:t>如果出现合并冲突按照提示处理冲突</a:t>
            </a:r>
            <a:r>
              <a:rPr lang="zh-CN" altLang="en-US" dirty="0" smtClean="0">
                <a:latin typeface="微软雅黑" panose="020B0503020204020204" pitchFamily="34" charset="-122"/>
                <a:ea typeface="微软雅黑" panose="020B0503020204020204" pitchFamily="34" charset="-122"/>
              </a:rPr>
              <a:t>，并检查文档内容是否完整</a:t>
            </a:r>
            <a:endParaRPr lang="en-US" altLang="zh-CN" dirty="0" smtClean="0">
              <a:latin typeface="微软雅黑" panose="020B0503020204020204" pitchFamily="34" charset="-122"/>
              <a:ea typeface="微软雅黑" panose="020B0503020204020204" pitchFamily="34" charset="-122"/>
            </a:endParaRPr>
          </a:p>
        </p:txBody>
      </p:sp>
      <p:sp>
        <p:nvSpPr>
          <p:cNvPr id="4" name="矩形 3"/>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6"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sym typeface="+mn-ea"/>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grpSp>
        <p:nvGrpSpPr>
          <p:cNvPr id="8" name="组合 7"/>
          <p:cNvGrpSpPr/>
          <p:nvPr/>
        </p:nvGrpSpPr>
        <p:grpSpPr>
          <a:xfrm>
            <a:off x="645583" y="2296583"/>
            <a:ext cx="5344583" cy="3513667"/>
            <a:chOff x="998969" y="2331127"/>
            <a:chExt cx="5110137" cy="3103986"/>
          </a:xfrm>
        </p:grpSpPr>
        <p:pic>
          <p:nvPicPr>
            <p:cNvPr id="9" name="图片 8"/>
            <p:cNvPicPr>
              <a:picLocks noChangeAspect="1"/>
            </p:cNvPicPr>
            <p:nvPr/>
          </p:nvPicPr>
          <p:blipFill>
            <a:blip r:embed="rId2">
              <a:extLst>
                <a:ext uri="{28A0092B-C50C-407E-A947-70E740481C1C}">
                  <a14:useLocalDpi xmlns:a14="http://schemas.microsoft.com/office/drawing/2010/main" val="0"/>
                </a:ext>
              </a:extLst>
            </a:blip>
            <a:srcRect r="47528" b="16418"/>
            <a:stretch>
              <a:fillRect/>
            </a:stretch>
          </p:blipFill>
          <p:spPr>
            <a:xfrm>
              <a:off x="998969" y="2331127"/>
              <a:ext cx="5110137" cy="3103986"/>
            </a:xfrm>
            <a:prstGeom prst="rect">
              <a:avLst/>
            </a:prstGeom>
          </p:spPr>
        </p:pic>
        <p:sp>
          <p:nvSpPr>
            <p:cNvPr id="10" name="矩形 9"/>
            <p:cNvSpPr/>
            <p:nvPr/>
          </p:nvSpPr>
          <p:spPr>
            <a:xfrm>
              <a:off x="3195453" y="4206664"/>
              <a:ext cx="754601" cy="39949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 name="文本框 1"/>
          <p:cNvSpPr txBox="1"/>
          <p:nvPr/>
        </p:nvSpPr>
        <p:spPr>
          <a:xfrm>
            <a:off x="645583" y="1629833"/>
            <a:ext cx="5027083" cy="370417"/>
          </a:xfrm>
          <a:prstGeom prst="rect">
            <a:avLst/>
          </a:prstGeom>
          <a:noFill/>
        </p:spPr>
        <p:txBody>
          <a:bodyPr wrap="square" rtlCol="0">
            <a:noAutofit/>
          </a:bodyPr>
          <a:p>
            <a:r>
              <a:rPr lang="zh-CN" altLang="en-US" dirty="0" smtClean="0">
                <a:latin typeface="微软雅黑" panose="020B0503020204020204" pitchFamily="34" charset="-122"/>
                <a:ea typeface="微软雅黑" panose="020B0503020204020204" pitchFamily="34" charset="-122"/>
                <a:sym typeface="+mn-ea"/>
              </a:rPr>
              <a:t>合并未出现冲突，</a:t>
            </a:r>
            <a:r>
              <a:rPr lang="zh-CN" altLang="en-US" dirty="0" smtClean="0">
                <a:latin typeface="微软雅黑" panose="020B0503020204020204" pitchFamily="34" charset="-122"/>
                <a:ea typeface="微软雅黑" panose="020B0503020204020204" pitchFamily="34" charset="-122"/>
              </a:rPr>
              <a:t>点击“</a:t>
            </a:r>
            <a:r>
              <a:rPr lang="en-US" altLang="zh-CN" dirty="0" smtClean="0">
                <a:latin typeface="微软雅黑" panose="020B0503020204020204" pitchFamily="34" charset="-122"/>
                <a:ea typeface="微软雅黑" panose="020B0503020204020204" pitchFamily="34" charset="-122"/>
                <a:sym typeface="+mn-ea"/>
              </a:rPr>
              <a:t>Merge</a:t>
            </a:r>
            <a:r>
              <a:rPr lang="zh-CN" altLang="en-US" dirty="0" smtClean="0">
                <a:latin typeface="微软雅黑" panose="020B0503020204020204" pitchFamily="34" charset="-122"/>
                <a:ea typeface="微软雅黑" panose="020B0503020204020204" pitchFamily="34" charset="-122"/>
              </a:rPr>
              <a:t>”接受合并</a:t>
            </a:r>
            <a:endParaRPr lang="en-US" altLang="zh-CN" dirty="0" smtClean="0">
              <a:latin typeface="微软雅黑" panose="020B0503020204020204" pitchFamily="34" charset="-122"/>
              <a:ea typeface="微软雅黑" panose="020B0503020204020204" pitchFamily="34" charset="-122"/>
            </a:endParaRPr>
          </a:p>
        </p:txBody>
      </p:sp>
      <p:pic>
        <p:nvPicPr>
          <p:cNvPr id="11" name="图片 10" descr="upload_post_object_v2_912088909"/>
          <p:cNvPicPr>
            <a:picLocks noChangeAspect="1"/>
          </p:cNvPicPr>
          <p:nvPr/>
        </p:nvPicPr>
        <p:blipFill>
          <a:blip r:embed="rId3"/>
          <a:stretch>
            <a:fillRect/>
          </a:stretch>
        </p:blipFill>
        <p:spPr>
          <a:xfrm>
            <a:off x="6011333" y="2296583"/>
            <a:ext cx="6180667" cy="2254250"/>
          </a:xfrm>
          <a:prstGeom prst="rect">
            <a:avLst/>
          </a:prstGeom>
        </p:spPr>
      </p:pic>
      <p:sp>
        <p:nvSpPr>
          <p:cNvPr id="12" name="文本框 11"/>
          <p:cNvSpPr txBox="1"/>
          <p:nvPr/>
        </p:nvSpPr>
        <p:spPr>
          <a:xfrm>
            <a:off x="6519333" y="1640417"/>
            <a:ext cx="5503333" cy="370417"/>
          </a:xfrm>
          <a:prstGeom prst="rect">
            <a:avLst/>
          </a:prstGeom>
          <a:noFill/>
        </p:spPr>
        <p:txBody>
          <a:bodyPr wrap="square" rtlCol="0">
            <a:noAutofit/>
          </a:bodyPr>
          <a:p>
            <a:r>
              <a:rPr lang="zh-CN" altLang="en-US" dirty="0" smtClean="0">
                <a:latin typeface="微软雅黑" panose="020B0503020204020204" pitchFamily="34" charset="-122"/>
                <a:ea typeface="微软雅黑" panose="020B0503020204020204" pitchFamily="34" charset="-122"/>
              </a:rPr>
              <a:t>合并出现冲突，点击“</a:t>
            </a:r>
            <a:r>
              <a:rPr lang="en-US" altLang="zh-CN" dirty="0" smtClean="0">
                <a:latin typeface="微软雅黑" panose="020B0503020204020204" pitchFamily="34" charset="-122"/>
                <a:ea typeface="微软雅黑" panose="020B0503020204020204" pitchFamily="34" charset="-122"/>
              </a:rPr>
              <a:t>Merge locally</a:t>
            </a:r>
            <a:r>
              <a:rPr lang="zh-CN" altLang="en-US" dirty="0" smtClean="0">
                <a:latin typeface="微软雅黑" panose="020B0503020204020204" pitchFamily="34" charset="-122"/>
                <a:ea typeface="微软雅黑" panose="020B0503020204020204" pitchFamily="34" charset="-122"/>
              </a:rPr>
              <a:t>”获取提示</a:t>
            </a:r>
            <a:endParaRPr lang="en-US" altLang="zh-CN" dirty="0" smtClean="0">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23900" y="2680970"/>
            <a:ext cx="10843260" cy="2994660"/>
          </a:xfrm>
          <a:prstGeom prst="rect">
            <a:avLst/>
          </a:prstGeom>
        </p:spPr>
      </p:pic>
      <p:sp>
        <p:nvSpPr>
          <p:cNvPr id="6" name="文本框 5"/>
          <p:cNvSpPr txBox="1"/>
          <p:nvPr/>
        </p:nvSpPr>
        <p:spPr>
          <a:xfrm>
            <a:off x="776375" y="666510"/>
            <a:ext cx="5317728" cy="368300"/>
          </a:xfrm>
          <a:prstGeom prst="rect">
            <a:avLst/>
          </a:prstGeom>
          <a:noFill/>
        </p:spPr>
        <p:txBody>
          <a:bodyPr wrap="square" rtlCol="0">
            <a:spAutoFit/>
          </a:bodyPr>
          <a:lstStyle/>
          <a:p>
            <a:r>
              <a:rPr lang="en-US" altLang="zh-CN" b="1" dirty="0" smtClean="0">
                <a:latin typeface="微软雅黑" panose="020B0503020204020204" pitchFamily="34" charset="-122"/>
                <a:ea typeface="微软雅黑" panose="020B0503020204020204" pitchFamily="34" charset="-122"/>
              </a:rPr>
              <a:t>1</a:t>
            </a:r>
            <a:r>
              <a:rPr lang="zh-CN" altLang="en-US" b="1" dirty="0" smtClean="0">
                <a:latin typeface="微软雅黑" panose="020B0503020204020204" pitchFamily="34" charset="-122"/>
                <a:ea typeface="微软雅黑" panose="020B0503020204020204" pitchFamily="34" charset="-122"/>
              </a:rPr>
              <a:t>、组长与组员</a:t>
            </a:r>
            <a:r>
              <a:rPr lang="en-US" altLang="zh-CN" b="1" dirty="0" smtClean="0">
                <a:latin typeface="微软雅黑" panose="020B0503020204020204" pitchFamily="34" charset="-122"/>
                <a:ea typeface="微软雅黑" panose="020B0503020204020204" pitchFamily="34" charset="-122"/>
              </a:rPr>
              <a:t>fork</a:t>
            </a:r>
            <a:r>
              <a:rPr lang="zh-CN" altLang="en-US" b="1" dirty="0" smtClean="0">
                <a:latin typeface="微软雅黑" panose="020B0503020204020204" pitchFamily="34" charset="-122"/>
                <a:ea typeface="微软雅黑" panose="020B0503020204020204" pitchFamily="34" charset="-122"/>
              </a:rPr>
              <a:t>仓库说明</a:t>
            </a:r>
            <a:endParaRPr lang="zh-CN" altLang="en-US" b="1" dirty="0">
              <a:latin typeface="微软雅黑" panose="020B0503020204020204" pitchFamily="34" charset="-122"/>
              <a:ea typeface="微软雅黑" panose="020B0503020204020204" pitchFamily="34" charset="-122"/>
            </a:endParaRPr>
          </a:p>
        </p:txBody>
      </p:sp>
      <p:sp>
        <p:nvSpPr>
          <p:cNvPr id="8" name="矩形 7"/>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0"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776605" y="1235075"/>
            <a:ext cx="10841990" cy="119888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第一步，组长先</a:t>
            </a:r>
            <a:r>
              <a:rPr lang="en-US" altLang="zh-CN" dirty="0" smtClean="0">
                <a:latin typeface="微软雅黑" panose="020B0503020204020204" pitchFamily="34" charset="-122"/>
                <a:ea typeface="微软雅黑" panose="020B0503020204020204" pitchFamily="34" charset="-122"/>
              </a:rPr>
              <a:t>fork</a:t>
            </a:r>
            <a:r>
              <a:rPr lang="zh-CN" altLang="en-US" dirty="0" smtClean="0">
                <a:latin typeface="微软雅黑" panose="020B0503020204020204" pitchFamily="34" charset="-122"/>
                <a:ea typeface="微软雅黑" panose="020B0503020204020204" pitchFamily="34" charset="-122"/>
              </a:rPr>
              <a:t>助教仓库。</a:t>
            </a:r>
            <a:endParaRPr lang="zh-CN" altLang="en-US"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	组长进来后如图所示，可以看到一个</a:t>
            </a:r>
            <a:r>
              <a:rPr lang="en-US" altLang="zh-CN" dirty="0" smtClean="0">
                <a:latin typeface="微软雅黑" panose="020B0503020204020204" pitchFamily="34" charset="-122"/>
                <a:ea typeface="微软雅黑" panose="020B0503020204020204" pitchFamily="34" charset="-122"/>
              </a:rPr>
              <a:t>private</a:t>
            </a:r>
            <a:r>
              <a:rPr lang="zh-CN" altLang="en-US" dirty="0" smtClean="0">
                <a:latin typeface="微软雅黑" panose="020B0503020204020204" pitchFamily="34" charset="-122"/>
                <a:ea typeface="微软雅黑" panose="020B0503020204020204" pitchFamily="34" charset="-122"/>
              </a:rPr>
              <a:t>项目，显示为“</a:t>
            </a:r>
            <a:r>
              <a:rPr lang="en-US" altLang="zh-CN" b="1" dirty="0" smtClean="0">
                <a:solidFill>
                  <a:srgbClr val="FF0000"/>
                </a:solidFill>
                <a:latin typeface="微软雅黑" panose="020B0503020204020204" pitchFamily="34" charset="-122"/>
                <a:ea typeface="微软雅黑" panose="020B0503020204020204" pitchFamily="34" charset="-122"/>
              </a:rPr>
              <a:t>NK2025</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group</a:t>
            </a:r>
            <a:r>
              <a:rPr lang="zh-CN" altLang="en-US" dirty="0" smtClean="0">
                <a:latin typeface="微软雅黑" panose="020B0503020204020204" pitchFamily="34" charset="-122"/>
                <a:ea typeface="微软雅黑" panose="020B0503020204020204" pitchFamily="34" charset="-122"/>
              </a:rPr>
              <a:t>中的项目，本次课程所有同学都会在这个</a:t>
            </a:r>
            <a:r>
              <a:rPr lang="en-US" altLang="zh-CN" dirty="0" smtClean="0">
                <a:latin typeface="微软雅黑" panose="020B0503020204020204" pitchFamily="34" charset="-122"/>
                <a:ea typeface="微软雅黑" panose="020B0503020204020204" pitchFamily="34" charset="-122"/>
              </a:rPr>
              <a:t>group</a:t>
            </a:r>
            <a:r>
              <a:rPr lang="zh-CN" altLang="en-US" dirty="0" smtClean="0">
                <a:latin typeface="微软雅黑" panose="020B0503020204020204" pitchFamily="34" charset="-122"/>
                <a:ea typeface="微软雅黑" panose="020B0503020204020204" pitchFamily="34" charset="-122"/>
              </a:rPr>
              <a:t>中，最终课程中所有项目都会合并到这一个项目。此外</a:t>
            </a:r>
            <a:r>
              <a:rPr lang="en-US" altLang="zh-CN" dirty="0" smtClean="0">
                <a:latin typeface="微软雅黑" panose="020B0503020204020204" pitchFamily="34" charset="-122"/>
                <a:ea typeface="微软雅黑" panose="020B0503020204020204" pitchFamily="34" charset="-122"/>
              </a:rPr>
              <a:t>group</a:t>
            </a:r>
            <a:r>
              <a:rPr lang="zh-CN" altLang="en-US" dirty="0" smtClean="0">
                <a:latin typeface="微软雅黑" panose="020B0503020204020204" pitchFamily="34" charset="-122"/>
                <a:ea typeface="微软雅黑" panose="020B0503020204020204" pitchFamily="34" charset="-122"/>
              </a:rPr>
              <a:t>中还有各主题助教</a:t>
            </a:r>
            <a:r>
              <a:rPr lang="en-US" altLang="zh-CN" dirty="0" smtClean="0">
                <a:latin typeface="微软雅黑" panose="020B0503020204020204" pitchFamily="34" charset="-122"/>
                <a:ea typeface="微软雅黑" panose="020B0503020204020204" pitchFamily="34" charset="-122"/>
              </a:rPr>
              <a:t>TA1~TA4</a:t>
            </a:r>
            <a:r>
              <a:rPr lang="zh-CN" altLang="en-US" dirty="0" smtClean="0">
                <a:latin typeface="微软雅黑" panose="020B0503020204020204" pitchFamily="34" charset="-122"/>
                <a:ea typeface="微软雅黑" panose="020B0503020204020204" pitchFamily="34" charset="-122"/>
              </a:rPr>
              <a:t>随课设进度上传的浅度</a:t>
            </a:r>
            <a:r>
              <a:rPr lang="en-US" altLang="zh-CN" dirty="0" smtClean="0">
                <a:latin typeface="微软雅黑" panose="020B0503020204020204" pitchFamily="34" charset="-122"/>
                <a:ea typeface="微软雅黑" panose="020B0503020204020204" pitchFamily="34" charset="-122"/>
              </a:rPr>
              <a:t> / </a:t>
            </a:r>
            <a:r>
              <a:rPr lang="zh-CN" altLang="en-US" dirty="0" smtClean="0">
                <a:latin typeface="微软雅黑" panose="020B0503020204020204" pitchFamily="34" charset="-122"/>
                <a:ea typeface="微软雅黑" panose="020B0503020204020204" pitchFamily="34" charset="-122"/>
              </a:rPr>
              <a:t>深度课设模板及资料，供大家下载使用</a:t>
            </a:r>
            <a:endParaRPr lang="en-US" altLang="zh-CN" dirty="0" smtClean="0">
              <a:latin typeface="微软雅黑" panose="020B0503020204020204" pitchFamily="34" charset="-122"/>
              <a:ea typeface="微软雅黑" panose="020B0503020204020204" pitchFamily="34" charset="-122"/>
            </a:endParaRPr>
          </a:p>
        </p:txBody>
      </p:sp>
      <p:sp>
        <p:nvSpPr>
          <p:cNvPr id="4" name="文本框 3"/>
          <p:cNvSpPr txBox="1"/>
          <p:nvPr/>
        </p:nvSpPr>
        <p:spPr>
          <a:xfrm>
            <a:off x="776375" y="184464"/>
            <a:ext cx="4691434" cy="639789"/>
          </a:xfrm>
          <a:prstGeom prst="rect">
            <a:avLst/>
          </a:prstGeom>
          <a:noFill/>
        </p:spPr>
        <p:txBody>
          <a:bodyPr wrap="square" rtlCol="0">
            <a:noAutofit/>
          </a:bodyPr>
          <a:p>
            <a:r>
              <a:rPr lang="zh-CN" altLang="en-US" sz="2400" b="1" dirty="0" smtClean="0">
                <a:latin typeface="微软雅黑" panose="020B0503020204020204" pitchFamily="34" charset="-122"/>
                <a:ea typeface="微软雅黑" panose="020B0503020204020204" pitchFamily="34" charset="-122"/>
              </a:rPr>
              <a:t>一、课设实验课时小组工作</a:t>
            </a:r>
            <a:endParaRPr lang="zh-CN" altLang="en-US" sz="2400" b="1" dirty="0">
              <a:latin typeface="微软雅黑" panose="020B0503020204020204" pitchFamily="34" charset="-122"/>
              <a:ea typeface="微软雅黑" panose="020B0503020204020204" pitchFamily="34" charset="-122"/>
            </a:endParaRPr>
          </a:p>
        </p:txBody>
      </p:sp>
      <p:sp>
        <p:nvSpPr>
          <p:cNvPr id="7" name="矩形 6"/>
          <p:cNvSpPr/>
          <p:nvPr userDrawn="1"/>
        </p:nvSpPr>
        <p:spPr>
          <a:xfrm>
            <a:off x="1787030" y="4655927"/>
            <a:ext cx="4065115" cy="658246"/>
          </a:xfrm>
          <a:prstGeom prst="rect">
            <a:avLst/>
          </a:prstGeom>
          <a:noFill/>
          <a:ln w="28575"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cxnSp>
        <p:nvCxnSpPr>
          <p:cNvPr id="9" name="直接箭头连接符 8"/>
          <p:cNvCxnSpPr/>
          <p:nvPr userDrawn="1"/>
        </p:nvCxnSpPr>
        <p:spPr>
          <a:xfrm flipH="1" flipV="1">
            <a:off x="5887727" y="5321785"/>
            <a:ext cx="1716776" cy="862836"/>
          </a:xfrm>
          <a:prstGeom prst="straightConnector1">
            <a:avLst/>
          </a:prstGeom>
          <a:ln w="38100"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a:stretch>
            <a:fillRect/>
          </a:stretch>
        </p:blipFill>
        <p:spPr>
          <a:xfrm>
            <a:off x="5993765" y="2581275"/>
            <a:ext cx="6098540" cy="25311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276386" y="3802378"/>
            <a:ext cx="9426606" cy="64516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第十步，组长向</a:t>
            </a:r>
            <a:r>
              <a:rPr lang="en-US" altLang="zh-CN" dirty="0" smtClean="0">
                <a:latin typeface="微软雅黑" panose="020B0503020204020204" pitchFamily="34" charset="-122"/>
                <a:ea typeface="微软雅黑" panose="020B0503020204020204" pitchFamily="34" charset="-122"/>
              </a:rPr>
              <a:t>NK2025</a:t>
            </a:r>
            <a:r>
              <a:rPr lang="zh-CN" altLang="en-US" dirty="0" smtClean="0">
                <a:latin typeface="微软雅黑" panose="020B0503020204020204" pitchFamily="34" charset="-122"/>
                <a:ea typeface="微软雅黑" panose="020B0503020204020204" pitchFamily="34" charset="-122"/>
              </a:rPr>
              <a:t>助教的仓库发送</a:t>
            </a:r>
            <a:r>
              <a:rPr lang="en-US" altLang="zh-CN" dirty="0" smtClean="0">
                <a:latin typeface="微软雅黑" panose="020B0503020204020204" pitchFamily="34" charset="-122"/>
                <a:ea typeface="微软雅黑" panose="020B0503020204020204" pitchFamily="34" charset="-122"/>
                <a:sym typeface="+mn-ea"/>
              </a:rPr>
              <a:t>Merge Requests</a:t>
            </a:r>
            <a:r>
              <a:rPr lang="zh-CN" altLang="en-US" dirty="0" smtClean="0">
                <a:latin typeface="微软雅黑" panose="020B0503020204020204" pitchFamily="34" charset="-122"/>
                <a:ea typeface="微软雅黑" panose="020B0503020204020204" pitchFamily="34" charset="-122"/>
                <a:sym typeface="+mn-ea"/>
              </a:rPr>
              <a:t>，各组长仓库汇总到课设助教的仓库，结束</a:t>
            </a:r>
            <a:endParaRPr lang="en-US" altLang="zh-CN" dirty="0" smtClean="0">
              <a:latin typeface="微软雅黑" panose="020B0503020204020204" pitchFamily="34" charset="-122"/>
              <a:ea typeface="微软雅黑" panose="020B0503020204020204" pitchFamily="34" charset="-122"/>
            </a:endParaRPr>
          </a:p>
        </p:txBody>
      </p:sp>
      <p:sp>
        <p:nvSpPr>
          <p:cNvPr id="4" name="矩形 3"/>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6"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sym typeface="+mn-ea"/>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85721" y="1980810"/>
            <a:ext cx="8915292" cy="639789"/>
          </a:xfrm>
          <a:prstGeom prst="rect">
            <a:avLst/>
          </a:prstGeom>
          <a:noFill/>
        </p:spPr>
        <p:txBody>
          <a:bodyPr wrap="square" rtlCol="0">
            <a:noAutofit/>
          </a:bodyPr>
          <a:p>
            <a:r>
              <a:rPr lang="zh-CN" altLang="en-US" dirty="0" smtClean="0">
                <a:latin typeface="微软雅黑" panose="020B0503020204020204" pitchFamily="34" charset="-122"/>
                <a:ea typeface="微软雅黑" panose="020B0503020204020204" pitchFamily="34" charset="-122"/>
              </a:rPr>
              <a:t>以后组员向组长</a:t>
            </a:r>
            <a:r>
              <a:rPr lang="en-US" altLang="zh-CN" dirty="0" smtClean="0">
                <a:latin typeface="微软雅黑" panose="020B0503020204020204" pitchFamily="34" charset="-122"/>
                <a:ea typeface="微软雅黑" panose="020B0503020204020204" pitchFamily="34" charset="-122"/>
                <a:sym typeface="+mn-ea"/>
              </a:rPr>
              <a:t>Merge Requests</a:t>
            </a:r>
            <a:r>
              <a:rPr lang="zh-CN" altLang="en-US" dirty="0" smtClean="0">
                <a:latin typeface="微软雅黑" panose="020B0503020204020204" pitchFamily="34" charset="-122"/>
                <a:ea typeface="微软雅黑" panose="020B0503020204020204" pitchFamily="34" charset="-122"/>
                <a:sym typeface="+mn-ea"/>
              </a:rPr>
              <a:t>操作步骤同上，只是</a:t>
            </a:r>
            <a:r>
              <a:rPr lang="en-US" altLang="zh-CN" dirty="0" smtClean="0">
                <a:latin typeface="微软雅黑" panose="020B0503020204020204" pitchFamily="34" charset="-122"/>
                <a:ea typeface="微软雅黑" panose="020B0503020204020204" pitchFamily="34" charset="-122"/>
                <a:sym typeface="+mn-ea"/>
              </a:rPr>
              <a:t>Source</a:t>
            </a:r>
            <a:r>
              <a:rPr lang="zh-CN" altLang="en-US" dirty="0" smtClean="0">
                <a:latin typeface="微软雅黑" panose="020B0503020204020204" pitchFamily="34" charset="-122"/>
                <a:ea typeface="微软雅黑" panose="020B0503020204020204" pitchFamily="34" charset="-122"/>
                <a:sym typeface="+mn-ea"/>
              </a:rPr>
              <a:t>、</a:t>
            </a:r>
            <a:r>
              <a:rPr lang="en-US" altLang="zh-CN" dirty="0" smtClean="0">
                <a:latin typeface="微软雅黑" panose="020B0503020204020204" pitchFamily="34" charset="-122"/>
                <a:ea typeface="微软雅黑" panose="020B0503020204020204" pitchFamily="34" charset="-122"/>
                <a:sym typeface="+mn-ea"/>
              </a:rPr>
              <a:t>Target</a:t>
            </a:r>
            <a:r>
              <a:rPr lang="zh-CN" altLang="en-US" dirty="0" smtClean="0">
                <a:latin typeface="微软雅黑" panose="020B0503020204020204" pitchFamily="34" charset="-122"/>
                <a:ea typeface="微软雅黑" panose="020B0503020204020204" pitchFamily="34" charset="-122"/>
                <a:sym typeface="+mn-ea"/>
              </a:rPr>
              <a:t>的方向不同。</a:t>
            </a:r>
            <a:endParaRPr lang="zh-CN" altLang="en-US" dirty="0" smtClean="0">
              <a:latin typeface="微软雅黑" panose="020B0503020204020204" pitchFamily="34" charset="-122"/>
              <a:ea typeface="微软雅黑" panose="020B0503020204020204" pitchFamily="34" charset="-122"/>
              <a:sym typeface="+mn-ea"/>
            </a:endParaRPr>
          </a:p>
          <a:p>
            <a:r>
              <a:rPr lang="zh-CN" altLang="en-US" dirty="0" smtClean="0">
                <a:latin typeface="微软雅黑" panose="020B0503020204020204" pitchFamily="34" charset="-122"/>
                <a:ea typeface="微软雅黑" panose="020B0503020204020204" pitchFamily="34" charset="-122"/>
                <a:sym typeface="+mn-ea"/>
              </a:rPr>
              <a:t>组内成员仓库内容需经常保持同步（参见</a:t>
            </a:r>
            <a:r>
              <a:rPr lang="zh-CN" altLang="en-US" b="1" dirty="0" smtClean="0">
                <a:latin typeface="微软雅黑" panose="020B0503020204020204" pitchFamily="34" charset="-122"/>
                <a:ea typeface="微软雅黑" panose="020B0503020204020204" pitchFamily="34" charset="-122"/>
                <a:sym typeface="+mn-ea"/>
                <a:hlinkClick r:id="rId1" action="ppaction://hlinksldjump"/>
              </a:rPr>
              <a:t>组长日常工作与合并冲突解决说明</a:t>
            </a:r>
            <a:r>
              <a:rPr lang="zh-CN" altLang="en-US" dirty="0" smtClean="0">
                <a:latin typeface="微软雅黑" panose="020B0503020204020204" pitchFamily="34" charset="-122"/>
                <a:ea typeface="微软雅黑" panose="020B0503020204020204" pitchFamily="34" charset="-122"/>
                <a:sym typeface="+mn-ea"/>
                <a:hlinkClick r:id="rId1" action="ppaction://hlinksldjump"/>
              </a:rPr>
              <a:t>第九步</a:t>
            </a:r>
            <a:r>
              <a:rPr lang="zh-CN" altLang="en-US" dirty="0" smtClean="0">
                <a:latin typeface="微软雅黑" panose="020B0503020204020204" pitchFamily="34" charset="-122"/>
                <a:ea typeface="微软雅黑" panose="020B0503020204020204" pitchFamily="34" charset="-122"/>
                <a:sym typeface="+mn-ea"/>
              </a:rPr>
              <a:t>）</a:t>
            </a:r>
            <a:endParaRPr lang="en-US" altLang="zh-CN" dirty="0" smtClean="0">
              <a:latin typeface="微软雅黑" panose="020B0503020204020204" pitchFamily="34" charset="-122"/>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76796" y="930780"/>
            <a:ext cx="10337644" cy="639789"/>
          </a:xfrm>
          <a:prstGeom prst="rect">
            <a:avLst/>
          </a:prstGeom>
          <a:noFill/>
        </p:spPr>
        <p:txBody>
          <a:bodyPr wrap="square" rtlCol="0">
            <a:noAutofit/>
          </a:bodyPr>
          <a:lstStyle/>
          <a:p>
            <a:r>
              <a:rPr lang="zh-CN" altLang="en-US" dirty="0" smtClean="0">
                <a:latin typeface="微软雅黑" panose="020B0503020204020204" pitchFamily="34" charset="-122"/>
                <a:ea typeface="微软雅黑" panose="020B0503020204020204" pitchFamily="34" charset="-122"/>
              </a:rPr>
              <a:t>第一步，填写作为组内成员应该填写的</a:t>
            </a:r>
            <a:r>
              <a:rPr lang="zh-CN" altLang="en-US" dirty="0" smtClean="0">
                <a:solidFill>
                  <a:schemeClr val="tx1"/>
                </a:solidFill>
                <a:latin typeface="微软雅黑" panose="020B0503020204020204" pitchFamily="34" charset="-122"/>
                <a:ea typeface="微软雅黑" panose="020B0503020204020204" pitchFamily="34" charset="-122"/>
              </a:rPr>
              <a:t>信息（按照“</a:t>
            </a:r>
            <a:r>
              <a:rPr lang="zh-CN" altLang="en-US" dirty="0" smtClean="0">
                <a:solidFill>
                  <a:schemeClr val="tx1"/>
                </a:solidFill>
                <a:latin typeface="微软雅黑" panose="020B0503020204020204" pitchFamily="34" charset="-122"/>
                <a:ea typeface="微软雅黑" panose="020B0503020204020204" pitchFamily="34" charset="-122"/>
                <a:hlinkClick r:id="rId1"/>
              </a:rPr>
              <a:t>8XML课设过程控制文件填写说明V2.0</a:t>
            </a:r>
            <a:r>
              <a:rPr lang="zh-CN" altLang="en-US" dirty="0" smtClean="0">
                <a:solidFill>
                  <a:schemeClr val="tx1"/>
                </a:solidFill>
                <a:latin typeface="微软雅黑" panose="020B0503020204020204" pitchFamily="34" charset="-122"/>
                <a:ea typeface="微软雅黑" panose="020B0503020204020204" pitchFamily="34" charset="-122"/>
              </a:rPr>
              <a:t>”文档要求的分工）</a:t>
            </a:r>
            <a:endParaRPr lang="zh-CN" altLang="en-US" dirty="0" smtClean="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19339" y="294354"/>
            <a:ext cx="6648660" cy="369570"/>
          </a:xfrm>
          <a:prstGeom prst="rect">
            <a:avLst/>
          </a:prstGeom>
          <a:noFill/>
        </p:spPr>
        <p:txBody>
          <a:bodyPr wrap="square" rtlCol="0">
            <a:noAutofit/>
          </a:bodyPr>
          <a:lstStyle/>
          <a:p>
            <a:r>
              <a:rPr lang="zh-CN" altLang="en-US" sz="2400" b="1" dirty="0" smtClean="0">
                <a:latin typeface="微软雅黑" panose="020B0503020204020204" pitchFamily="34" charset="-122"/>
                <a:ea typeface="微软雅黑" panose="020B0503020204020204" pitchFamily="34" charset="-122"/>
              </a:rPr>
              <a:t>二、组长日常工作与合并冲突解决说明</a:t>
            </a:r>
            <a:endParaRPr lang="zh-CN" altLang="en-US" sz="2400" b="1" dirty="0">
              <a:latin typeface="微软雅黑" panose="020B0503020204020204" pitchFamily="34" charset="-122"/>
              <a:ea typeface="微软雅黑" panose="020B0503020204020204" pitchFamily="34" charset="-122"/>
            </a:endParaRPr>
          </a:p>
        </p:txBody>
      </p:sp>
      <p:sp>
        <p:nvSpPr>
          <p:cNvPr id="6" name="矩形 5"/>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9"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sym typeface="+mn-ea"/>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pic>
        <p:nvPicPr>
          <p:cNvPr id="2" name="图片 1" descr="upload_post_object_v2_067786109"/>
          <p:cNvPicPr>
            <a:picLocks noChangeAspect="1"/>
          </p:cNvPicPr>
          <p:nvPr/>
        </p:nvPicPr>
        <p:blipFill>
          <a:blip r:embed="rId2"/>
          <a:stretch>
            <a:fillRect/>
          </a:stretch>
        </p:blipFill>
        <p:spPr>
          <a:xfrm>
            <a:off x="204826" y="2022303"/>
            <a:ext cx="11782313" cy="36362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18225" y="276686"/>
            <a:ext cx="9879367" cy="36830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第二步，将内容提交推送到远程仓库</a:t>
            </a:r>
            <a:endParaRPr lang="en-US" altLang="zh-CN" dirty="0" smtClean="0">
              <a:latin typeface="微软雅黑" panose="020B0503020204020204" pitchFamily="34" charset="-122"/>
              <a:ea typeface="微软雅黑" panose="020B0503020204020204" pitchFamily="34" charset="-122"/>
            </a:endParaRPr>
          </a:p>
        </p:txBody>
      </p:sp>
      <p:sp>
        <p:nvSpPr>
          <p:cNvPr id="6" name="文本框 5"/>
          <p:cNvSpPr txBox="1"/>
          <p:nvPr/>
        </p:nvSpPr>
        <p:spPr>
          <a:xfrm>
            <a:off x="818225" y="943991"/>
            <a:ext cx="9879367" cy="64633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第三步，当有组内其他成员请求合并时，接受组内其他成员的合并请求，同样是在远程仓库的</a:t>
            </a:r>
            <a:r>
              <a:rPr lang="en-US" altLang="zh-CN" dirty="0" smtClean="0">
                <a:latin typeface="微软雅黑" panose="020B0503020204020204" pitchFamily="34" charset="-122"/>
                <a:ea typeface="微软雅黑" panose="020B0503020204020204" pitchFamily="34" charset="-122"/>
              </a:rPr>
              <a:t>Merge Requests</a:t>
            </a:r>
            <a:r>
              <a:rPr lang="zh-CN" altLang="en-US" dirty="0" smtClean="0">
                <a:latin typeface="微软雅黑" panose="020B0503020204020204" pitchFamily="34" charset="-122"/>
                <a:ea typeface="微软雅黑" panose="020B0503020204020204" pitchFamily="34" charset="-122"/>
              </a:rPr>
              <a:t>处</a:t>
            </a:r>
            <a:endParaRPr lang="en-US" altLang="zh-CN" dirty="0" smtClean="0">
              <a:latin typeface="微软雅黑" panose="020B0503020204020204" pitchFamily="34" charset="-122"/>
              <a:ea typeface="微软雅黑" panose="020B0503020204020204" pitchFamily="34" charset="-122"/>
            </a:endParaRPr>
          </a:p>
        </p:txBody>
      </p:sp>
      <p:sp>
        <p:nvSpPr>
          <p:cNvPr id="5" name="矩形 4"/>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8"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sym typeface="+mn-ea"/>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pic>
        <p:nvPicPr>
          <p:cNvPr id="3" name="图片 2" descr="upload_post_object_v2_918725393"/>
          <p:cNvPicPr>
            <a:picLocks noChangeAspect="1"/>
          </p:cNvPicPr>
          <p:nvPr/>
        </p:nvPicPr>
        <p:blipFill>
          <a:blip r:embed="rId1"/>
          <a:stretch>
            <a:fillRect/>
          </a:stretch>
        </p:blipFill>
        <p:spPr>
          <a:xfrm>
            <a:off x="4310158" y="1593860"/>
            <a:ext cx="3266292" cy="4108119"/>
          </a:xfrm>
          <a:prstGeom prst="rect">
            <a:avLst/>
          </a:prstGeom>
        </p:spPr>
      </p:pic>
      <p:pic>
        <p:nvPicPr>
          <p:cNvPr id="9" name="图片 8"/>
          <p:cNvPicPr>
            <a:picLocks noChangeAspect="1"/>
          </p:cNvPicPr>
          <p:nvPr/>
        </p:nvPicPr>
        <p:blipFill>
          <a:blip r:embed="rId2"/>
          <a:stretch>
            <a:fillRect/>
          </a:stretch>
        </p:blipFill>
        <p:spPr>
          <a:xfrm>
            <a:off x="4310380" y="1590040"/>
            <a:ext cx="1371600" cy="38671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38326" y="2976256"/>
            <a:ext cx="9879367" cy="36830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第五步，如果本次合并出现冲突（如下），需要解决冲突才能合并</a:t>
            </a:r>
            <a:endParaRPr lang="en-US" altLang="zh-CN" dirty="0"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38326" y="880567"/>
            <a:ext cx="9934113" cy="1883149"/>
          </a:xfrm>
          <a:prstGeom prst="rect">
            <a:avLst/>
          </a:prstGeom>
        </p:spPr>
      </p:pic>
      <p:sp>
        <p:nvSpPr>
          <p:cNvPr id="8" name="文本框 7"/>
          <p:cNvSpPr txBox="1"/>
          <p:nvPr/>
        </p:nvSpPr>
        <p:spPr>
          <a:xfrm>
            <a:off x="738303" y="377088"/>
            <a:ext cx="9879367" cy="36830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第四步，（以周志员向组长</a:t>
            </a:r>
            <a:r>
              <a:rPr lang="en-US" altLang="zh-CN" dirty="0" smtClean="0">
                <a:latin typeface="微软雅黑" panose="020B0503020204020204" pitchFamily="34" charset="-122"/>
                <a:ea typeface="微软雅黑" panose="020B0503020204020204" pitchFamily="34" charset="-122"/>
              </a:rPr>
              <a:t>merge</a:t>
            </a:r>
            <a:r>
              <a:rPr lang="zh-CN" altLang="en-US" dirty="0" smtClean="0">
                <a:latin typeface="微软雅黑" panose="020B0503020204020204" pitchFamily="34" charset="-122"/>
                <a:ea typeface="微软雅黑" panose="020B0503020204020204" pitchFamily="34" charset="-122"/>
              </a:rPr>
              <a:t>为例）点击</a:t>
            </a:r>
            <a:r>
              <a:rPr lang="zh-CN" altLang="en-US" dirty="0">
                <a:latin typeface="微软雅黑" panose="020B0503020204020204" pitchFamily="34" charset="-122"/>
                <a:ea typeface="微软雅黑" panose="020B0503020204020204" pitchFamily="34" charset="-122"/>
              </a:rPr>
              <a:t>周志</a:t>
            </a:r>
            <a:r>
              <a:rPr lang="zh-CN" altLang="en-US" dirty="0" smtClean="0">
                <a:latin typeface="微软雅黑" panose="020B0503020204020204" pitchFamily="34" charset="-122"/>
                <a:ea typeface="微软雅黑" panose="020B0503020204020204" pitchFamily="34" charset="-122"/>
              </a:rPr>
              <a:t>员的合并请求</a:t>
            </a:r>
            <a:endParaRPr lang="en-US" altLang="zh-CN" dirty="0" smtClean="0">
              <a:latin typeface="微软雅黑" panose="020B0503020204020204" pitchFamily="34" charset="-122"/>
              <a:ea typeface="微软雅黑" panose="020B0503020204020204" pitchFamily="34" charset="-122"/>
            </a:endParaRPr>
          </a:p>
        </p:txBody>
      </p:sp>
      <p:sp>
        <p:nvSpPr>
          <p:cNvPr id="7" name="矩形 6"/>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9"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sym typeface="+mn-ea"/>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2110322" y="3647736"/>
            <a:ext cx="6184912" cy="2593039"/>
            <a:chOff x="-1771" y="5737"/>
            <a:chExt cx="13939" cy="4082"/>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 y="5737"/>
              <a:ext cx="13939" cy="4082"/>
            </a:xfrm>
            <a:prstGeom prst="rect">
              <a:avLst/>
            </a:prstGeom>
          </p:spPr>
        </p:pic>
        <p:sp>
          <p:nvSpPr>
            <p:cNvPr id="2" name="矩形 1"/>
            <p:cNvSpPr/>
            <p:nvPr userDrawn="1"/>
          </p:nvSpPr>
          <p:spPr>
            <a:xfrm>
              <a:off x="2388" y="8334"/>
              <a:ext cx="4348" cy="495"/>
            </a:xfrm>
            <a:prstGeom prst="rect">
              <a:avLst/>
            </a:prstGeom>
            <a:noFill/>
            <a:ln w="38100"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grpSp>
      <p:sp>
        <p:nvSpPr>
          <p:cNvPr id="10" name="矩形 9"/>
          <p:cNvSpPr/>
          <p:nvPr userDrawn="1"/>
        </p:nvSpPr>
        <p:spPr>
          <a:xfrm>
            <a:off x="2895887" y="1964265"/>
            <a:ext cx="2873439" cy="370404"/>
          </a:xfrm>
          <a:prstGeom prst="rect">
            <a:avLst/>
          </a:prstGeom>
          <a:noFill/>
          <a:ln w="38100"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29328" y="572783"/>
            <a:ext cx="10733308" cy="3128034"/>
          </a:xfrm>
          <a:prstGeom prst="rect">
            <a:avLst/>
          </a:prstGeom>
          <a:noFill/>
        </p:spPr>
        <p:txBody>
          <a:bodyPr wrap="square" rtlCol="0">
            <a:noAutofit/>
          </a:bodyPr>
          <a:lstStyle/>
          <a:p>
            <a:r>
              <a:rPr lang="zh-CN" altLang="en-US" dirty="0" smtClean="0">
                <a:latin typeface="微软雅黑" panose="020B0503020204020204" pitchFamily="34" charset="-122"/>
                <a:ea typeface="微软雅黑" panose="020B0503020204020204" pitchFamily="34" charset="-122"/>
              </a:rPr>
              <a:t>	冲突不是异常报错。冲突的本质是，比如</a:t>
            </a:r>
            <a:r>
              <a:rPr lang="en-US" altLang="zh-CN" dirty="0" smtClean="0">
                <a:latin typeface="微软雅黑" panose="020B0503020204020204" pitchFamily="34" charset="-122"/>
                <a:ea typeface="微软雅黑" panose="020B0503020204020204" pitchFamily="34" charset="-122"/>
              </a:rPr>
              <a:t>A</a:t>
            </a:r>
            <a:r>
              <a:rPr lang="zh-CN" altLang="en-US" dirty="0" smtClean="0">
                <a:latin typeface="微软雅黑" panose="020B0503020204020204" pitchFamily="34" charset="-122"/>
                <a:ea typeface="微软雅黑" panose="020B0503020204020204" pitchFamily="34" charset="-122"/>
              </a:rPr>
              <a:t>同学在自己本地仓库</a:t>
            </a:r>
            <a:r>
              <a:rPr lang="en-US" altLang="zh-CN" dirty="0" smtClean="0">
                <a:latin typeface="微软雅黑" panose="020B0503020204020204" pitchFamily="34" charset="-122"/>
                <a:ea typeface="微软雅黑" panose="020B0503020204020204" pitchFamily="34" charset="-122"/>
              </a:rPr>
              <a:t>master</a:t>
            </a:r>
            <a:r>
              <a:rPr lang="zh-CN" altLang="en-US" dirty="0" smtClean="0">
                <a:latin typeface="微软雅黑" panose="020B0503020204020204" pitchFamily="34" charset="-122"/>
                <a:ea typeface="微软雅黑" panose="020B0503020204020204" pitchFamily="34" charset="-122"/>
              </a:rPr>
              <a:t>分支修改了文件《需求文档》，然后提交推送到远程仓库；</a:t>
            </a:r>
            <a:r>
              <a:rPr lang="en-US" altLang="zh-CN" dirty="0" smtClean="0">
                <a:latin typeface="微软雅黑" panose="020B0503020204020204" pitchFamily="34" charset="-122"/>
                <a:ea typeface="微软雅黑" panose="020B0503020204020204" pitchFamily="34" charset="-122"/>
              </a:rPr>
              <a:t>B</a:t>
            </a:r>
            <a:r>
              <a:rPr lang="zh-CN" altLang="en-US" dirty="0" smtClean="0">
                <a:latin typeface="微软雅黑" panose="020B0503020204020204" pitchFamily="34" charset="-122"/>
                <a:ea typeface="微软雅黑" panose="020B0503020204020204" pitchFamily="34" charset="-122"/>
              </a:rPr>
              <a:t>同学也在自己本地仓库</a:t>
            </a:r>
            <a:r>
              <a:rPr lang="en-US" altLang="zh-CN" dirty="0" smtClean="0">
                <a:latin typeface="微软雅黑" panose="020B0503020204020204" pitchFamily="34" charset="-122"/>
                <a:ea typeface="微软雅黑" panose="020B0503020204020204" pitchFamily="34" charset="-122"/>
                <a:sym typeface="+mn-ea"/>
              </a:rPr>
              <a:t>master</a:t>
            </a:r>
            <a:r>
              <a:rPr lang="zh-CN" altLang="en-US" dirty="0" smtClean="0">
                <a:latin typeface="微软雅黑" panose="020B0503020204020204" pitchFamily="34" charset="-122"/>
                <a:ea typeface="微软雅黑" panose="020B0503020204020204" pitchFamily="34" charset="-122"/>
                <a:sym typeface="+mn-ea"/>
              </a:rPr>
              <a:t>分支修改了文件《需求文档》，然后提交推送到远程仓库。这时</a:t>
            </a:r>
            <a:r>
              <a:rPr lang="en-US" altLang="zh-CN" dirty="0" smtClean="0">
                <a:latin typeface="微软雅黑" panose="020B0503020204020204" pitchFamily="34" charset="-122"/>
                <a:ea typeface="微软雅黑" panose="020B0503020204020204" pitchFamily="34" charset="-122"/>
                <a:sym typeface="+mn-ea"/>
              </a:rPr>
              <a:t>A</a:t>
            </a:r>
            <a:r>
              <a:rPr lang="zh-CN" altLang="en-US" dirty="0" smtClean="0">
                <a:latin typeface="微软雅黑" panose="020B0503020204020204" pitchFamily="34" charset="-122"/>
                <a:ea typeface="微软雅黑" panose="020B0503020204020204" pitchFamily="34" charset="-122"/>
                <a:sym typeface="+mn-ea"/>
              </a:rPr>
              <a:t>同学在远程仓库向</a:t>
            </a:r>
            <a:r>
              <a:rPr lang="en-US" altLang="zh-CN" dirty="0" smtClean="0">
                <a:latin typeface="微软雅黑" panose="020B0503020204020204" pitchFamily="34" charset="-122"/>
                <a:ea typeface="微软雅黑" panose="020B0503020204020204" pitchFamily="34" charset="-122"/>
                <a:sym typeface="+mn-ea"/>
              </a:rPr>
              <a:t>B</a:t>
            </a:r>
            <a:r>
              <a:rPr lang="zh-CN" altLang="en-US" dirty="0" smtClean="0">
                <a:latin typeface="微软雅黑" panose="020B0503020204020204" pitchFamily="34" charset="-122"/>
                <a:ea typeface="微软雅黑" panose="020B0503020204020204" pitchFamily="34" charset="-122"/>
                <a:sym typeface="+mn-ea"/>
              </a:rPr>
              <a:t>同学的远程仓库发送了</a:t>
            </a:r>
            <a:r>
              <a:rPr lang="en-US" altLang="zh-CN" dirty="0" smtClean="0">
                <a:latin typeface="微软雅黑" panose="020B0503020204020204" pitchFamily="34" charset="-122"/>
                <a:ea typeface="微软雅黑" panose="020B0503020204020204" pitchFamily="34" charset="-122"/>
                <a:sym typeface="+mn-ea"/>
              </a:rPr>
              <a:t>Merge Requests</a:t>
            </a:r>
            <a:r>
              <a:rPr lang="zh-CN" altLang="en-US" dirty="0" smtClean="0">
                <a:latin typeface="微软雅黑" panose="020B0503020204020204" pitchFamily="34" charset="-122"/>
                <a:ea typeface="微软雅黑" panose="020B0503020204020204" pitchFamily="34" charset="-122"/>
                <a:sym typeface="+mn-ea"/>
              </a:rPr>
              <a:t>，</a:t>
            </a:r>
            <a:r>
              <a:rPr lang="en-US" altLang="zh-CN" dirty="0" smtClean="0">
                <a:latin typeface="微软雅黑" panose="020B0503020204020204" pitchFamily="34" charset="-122"/>
                <a:ea typeface="微软雅黑" panose="020B0503020204020204" pitchFamily="34" charset="-122"/>
                <a:sym typeface="+mn-ea"/>
              </a:rPr>
              <a:t>B</a:t>
            </a:r>
            <a:r>
              <a:rPr lang="zh-CN" altLang="en-US" dirty="0" smtClean="0">
                <a:latin typeface="微软雅黑" panose="020B0503020204020204" pitchFamily="34" charset="-122"/>
                <a:ea typeface="微软雅黑" panose="020B0503020204020204" pitchFamily="34" charset="-122"/>
                <a:sym typeface="+mn-ea"/>
              </a:rPr>
              <a:t>同学收到后，发现显示了合并冲突。</a:t>
            </a:r>
            <a:endParaRPr lang="zh-CN" altLang="en-US" dirty="0" smtClean="0">
              <a:latin typeface="微软雅黑" panose="020B0503020204020204" pitchFamily="34" charset="-122"/>
              <a:ea typeface="微软雅黑" panose="020B0503020204020204" pitchFamily="34" charset="-122"/>
              <a:sym typeface="+mn-ea"/>
            </a:endParaRPr>
          </a:p>
          <a:p>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因为这里的合并实际上是合并了两个仓库里各自的一个分支，如果不涉及修改相同文件，</a:t>
            </a:r>
            <a:r>
              <a:rPr lang="en-US" altLang="zh-CN" dirty="0" smtClean="0">
                <a:latin typeface="微软雅黑" panose="020B0503020204020204" pitchFamily="34" charset="-122"/>
                <a:ea typeface="微软雅黑" panose="020B0503020204020204" pitchFamily="34" charset="-122"/>
              </a:rPr>
              <a:t>git</a:t>
            </a:r>
            <a:r>
              <a:rPr lang="zh-CN" altLang="en-US" dirty="0" smtClean="0">
                <a:latin typeface="微软雅黑" panose="020B0503020204020204" pitchFamily="34" charset="-122"/>
                <a:ea typeface="微软雅黑" panose="020B0503020204020204" pitchFamily="34" charset="-122"/>
              </a:rPr>
              <a:t>会帮助用户自动合并所有文件。但是如果出现了两个分支中同一个文件都被修改了，</a:t>
            </a:r>
            <a:r>
              <a:rPr lang="en-US" altLang="zh-CN" dirty="0" smtClean="0">
                <a:latin typeface="微软雅黑" panose="020B0503020204020204" pitchFamily="34" charset="-122"/>
                <a:ea typeface="微软雅黑" panose="020B0503020204020204" pitchFamily="34" charset="-122"/>
              </a:rPr>
              <a:t>git</a:t>
            </a:r>
            <a:r>
              <a:rPr lang="zh-CN" altLang="en-US" dirty="0" smtClean="0">
                <a:latin typeface="微软雅黑" panose="020B0503020204020204" pitchFamily="34" charset="-122"/>
                <a:ea typeface="微软雅黑" panose="020B0503020204020204" pitchFamily="34" charset="-122"/>
              </a:rPr>
              <a:t>此时不好确定，在合并时，要保留该文件的哪部分，删掉哪部分，所以</a:t>
            </a:r>
            <a:r>
              <a:rPr lang="en-US" altLang="zh-CN" dirty="0" smtClean="0">
                <a:latin typeface="微软雅黑" panose="020B0503020204020204" pitchFamily="34" charset="-122"/>
                <a:ea typeface="微软雅黑" panose="020B0503020204020204" pitchFamily="34" charset="-122"/>
              </a:rPr>
              <a:t>git</a:t>
            </a:r>
            <a:r>
              <a:rPr lang="zh-CN" altLang="en-US" dirty="0" smtClean="0">
                <a:latin typeface="微软雅黑" panose="020B0503020204020204" pitchFamily="34" charset="-122"/>
                <a:ea typeface="微软雅黑" panose="020B0503020204020204" pitchFamily="34" charset="-122"/>
              </a:rPr>
              <a:t>将这件事情的决定权交给用户，需要用户通过手动解决冲突的方式来确定合并后最终的文件内容。当然，如果在你查看</a:t>
            </a:r>
            <a:r>
              <a:rPr lang="en-US" altLang="zh-CN" dirty="0" smtClean="0">
                <a:latin typeface="微软雅黑" panose="020B0503020204020204" pitchFamily="34" charset="-122"/>
                <a:ea typeface="微软雅黑" panose="020B0503020204020204" pitchFamily="34" charset="-122"/>
              </a:rPr>
              <a:t>git</a:t>
            </a:r>
            <a:r>
              <a:rPr lang="zh-CN" altLang="en-US" dirty="0" smtClean="0">
                <a:latin typeface="微软雅黑" panose="020B0503020204020204" pitchFamily="34" charset="-122"/>
                <a:ea typeface="微软雅黑" panose="020B0503020204020204" pitchFamily="34" charset="-122"/>
              </a:rPr>
              <a:t>自动合并后的文件内容时，发现自动合并的效果是正确的，是你想要的，那么就可以忽略冲突，直接提交推送远程仓库即可。</a:t>
            </a:r>
            <a:endParaRPr lang="en-US" altLang="zh-CN" dirty="0" smtClean="0">
              <a:latin typeface="微软雅黑" panose="020B0503020204020204" pitchFamily="34" charset="-122"/>
              <a:ea typeface="微软雅黑" panose="020B0503020204020204" pitchFamily="34" charset="-122"/>
            </a:endParaRPr>
          </a:p>
        </p:txBody>
      </p:sp>
      <p:sp>
        <p:nvSpPr>
          <p:cNvPr id="7" name="矩形 6"/>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9"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sym typeface="+mn-ea"/>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890726" y="483831"/>
            <a:ext cx="9879367" cy="36830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第六步，</a:t>
            </a:r>
            <a:r>
              <a:rPr lang="zh-CN" altLang="en-US" dirty="0" smtClean="0">
                <a:latin typeface="微软雅黑" panose="020B0503020204020204" pitchFamily="34" charset="-122"/>
                <a:ea typeface="微软雅黑" panose="020B0503020204020204" pitchFamily="34" charset="-122"/>
                <a:sym typeface="+mn-ea"/>
              </a:rPr>
              <a:t>点击</a:t>
            </a:r>
            <a:r>
              <a:rPr lang="en-US" altLang="zh-CN" dirty="0" smtClean="0">
                <a:latin typeface="微软雅黑" panose="020B0503020204020204" pitchFamily="34" charset="-122"/>
                <a:ea typeface="微软雅黑" panose="020B0503020204020204" pitchFamily="34" charset="-122"/>
                <a:sym typeface="+mn-ea"/>
              </a:rPr>
              <a:t>Merge locally</a:t>
            </a:r>
            <a:r>
              <a:rPr lang="zh-CN" altLang="en-US" dirty="0" smtClean="0">
                <a:latin typeface="微软雅黑" panose="020B0503020204020204" pitchFamily="34" charset="-122"/>
                <a:ea typeface="微软雅黑" panose="020B0503020204020204" pitchFamily="34" charset="-122"/>
                <a:sym typeface="+mn-ea"/>
              </a:rPr>
              <a:t>，</a:t>
            </a:r>
            <a:r>
              <a:rPr lang="zh-CN" altLang="en-US" dirty="0" smtClean="0">
                <a:latin typeface="微软雅黑" panose="020B0503020204020204" pitchFamily="34" charset="-122"/>
                <a:ea typeface="微软雅黑" panose="020B0503020204020204" pitchFamily="34" charset="-122"/>
              </a:rPr>
              <a:t>出现如下的处理流程提示后，按照提示操作在本地解决冲突</a:t>
            </a:r>
            <a:endParaRPr lang="en-US" altLang="zh-CN" dirty="0" smtClean="0">
              <a:latin typeface="微软雅黑" panose="020B0503020204020204" pitchFamily="34" charset="-122"/>
              <a:ea typeface="微软雅黑" panose="020B0503020204020204" pitchFamily="34" charset="-122"/>
            </a:endParaRPr>
          </a:p>
        </p:txBody>
      </p:sp>
      <p:sp>
        <p:nvSpPr>
          <p:cNvPr id="4" name="矩形 3"/>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6"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sym typeface="+mn-ea"/>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pic>
        <p:nvPicPr>
          <p:cNvPr id="2" name="图片 1" descr="upload_post_object_v2_828406489"/>
          <p:cNvPicPr>
            <a:picLocks noChangeAspect="1"/>
          </p:cNvPicPr>
          <p:nvPr/>
        </p:nvPicPr>
        <p:blipFill>
          <a:blip r:embed="rId1"/>
          <a:stretch>
            <a:fillRect/>
          </a:stretch>
        </p:blipFill>
        <p:spPr>
          <a:xfrm>
            <a:off x="2594483" y="1143214"/>
            <a:ext cx="6471775" cy="3824659"/>
          </a:xfrm>
          <a:prstGeom prst="rect">
            <a:avLst/>
          </a:prstGeom>
        </p:spPr>
      </p:pic>
      <p:sp>
        <p:nvSpPr>
          <p:cNvPr id="3" name="文本框 2"/>
          <p:cNvSpPr txBox="1"/>
          <p:nvPr/>
        </p:nvSpPr>
        <p:spPr>
          <a:xfrm>
            <a:off x="830926" y="5432039"/>
            <a:ext cx="9879367" cy="645160"/>
          </a:xfrm>
          <a:prstGeom prst="rect">
            <a:avLst/>
          </a:prstGeom>
          <a:noFill/>
        </p:spPr>
        <p:txBody>
          <a:bodyPr wrap="square" rtlCol="0">
            <a:spAutoFit/>
          </a:bodyPr>
          <a:p>
            <a:r>
              <a:rPr lang="zh-CN" altLang="en-US" dirty="0" smtClean="0">
                <a:latin typeface="微软雅黑" panose="020B0503020204020204" pitchFamily="34" charset="-122"/>
                <a:ea typeface="微软雅黑" panose="020B0503020204020204" pitchFamily="34" charset="-122"/>
              </a:rPr>
              <a:t>这里如果不放心后面自己操作的安全性，可以先备份下相应文件夹。比如这</a:t>
            </a:r>
            <a:r>
              <a:rPr lang="zh-CN" altLang="en-US" dirty="0" smtClean="0">
                <a:latin typeface="微软雅黑" panose="020B0503020204020204" pitchFamily="34" charset="-122"/>
                <a:ea typeface="微软雅黑" panose="020B0503020204020204" pitchFamily="34" charset="-122"/>
                <a:sym typeface="+mn-ea"/>
              </a:rPr>
              <a:t>里要解决来自第</a:t>
            </a:r>
            <a:r>
              <a:rPr lang="en-US" altLang="zh-CN" dirty="0" smtClean="0">
                <a:latin typeface="微软雅黑" panose="020B0503020204020204" pitchFamily="34" charset="-122"/>
                <a:ea typeface="微软雅黑" panose="020B0503020204020204" pitchFamily="34" charset="-122"/>
                <a:sym typeface="+mn-ea"/>
              </a:rPr>
              <a:t>5</a:t>
            </a:r>
            <a:r>
              <a:rPr lang="zh-CN" altLang="en-US" dirty="0" smtClean="0">
                <a:latin typeface="微软雅黑" panose="020B0503020204020204" pitchFamily="34" charset="-122"/>
                <a:ea typeface="微软雅黑" panose="020B0503020204020204" pitchFamily="34" charset="-122"/>
                <a:sym typeface="+mn-ea"/>
              </a:rPr>
              <a:t>组组长仓库的冲突，那么可以先在自己本地仓库备份下的</a:t>
            </a:r>
            <a:r>
              <a:rPr lang="en-US" altLang="zh-CN" dirty="0" smtClean="0">
                <a:latin typeface="微软雅黑" panose="020B0503020204020204" pitchFamily="34" charset="-122"/>
                <a:ea typeface="微软雅黑" panose="020B0503020204020204" pitchFamily="34" charset="-122"/>
                <a:sym typeface="+mn-ea"/>
              </a:rPr>
              <a:t>5</a:t>
            </a:r>
            <a:r>
              <a:rPr lang="zh-CN" altLang="en-US" dirty="0" smtClean="0">
                <a:latin typeface="微软雅黑" panose="020B0503020204020204" pitchFamily="34" charset="-122"/>
                <a:ea typeface="微软雅黑" panose="020B0503020204020204" pitchFamily="34" charset="-122"/>
                <a:sym typeface="+mn-ea"/>
              </a:rPr>
              <a:t>#文件夹，再操作</a:t>
            </a:r>
            <a:endParaRPr lang="en-US" altLang="zh-CN"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890726" y="483831"/>
            <a:ext cx="9879367" cy="645160"/>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sym typeface="+mn-ea"/>
              </a:rPr>
              <a:t>Step</a:t>
            </a:r>
            <a:r>
              <a:rPr lang="en-US" altLang="zh-CN" dirty="0" smtClean="0">
                <a:latin typeface="微软雅黑" panose="020B0503020204020204" pitchFamily="34" charset="-122"/>
                <a:ea typeface="微软雅黑" panose="020B0503020204020204" pitchFamily="34" charset="-122"/>
                <a:sym typeface="+mn-ea"/>
              </a:rPr>
              <a:t>1</a:t>
            </a:r>
            <a:r>
              <a:rPr lang="zh-CN" altLang="en-US" dirty="0" smtClean="0">
                <a:latin typeface="微软雅黑" panose="020B0503020204020204" pitchFamily="34" charset="-122"/>
                <a:ea typeface="微软雅黑" panose="020B0503020204020204" pitchFamily="34" charset="-122"/>
                <a:sym typeface="+mn-ea"/>
              </a:rPr>
              <a:t>：</a:t>
            </a:r>
            <a:r>
              <a:rPr lang="zh-CN" altLang="en-US" dirty="0" smtClean="0">
                <a:latin typeface="微软雅黑" panose="020B0503020204020204" pitchFamily="34" charset="-122"/>
                <a:ea typeface="微软雅黑" panose="020B0503020204020204" pitchFamily="34" charset="-122"/>
              </a:rPr>
              <a:t>在本地项目文件夹下右键</a:t>
            </a:r>
            <a:r>
              <a:rPr lang="en-US" altLang="zh-CN" dirty="0" smtClean="0">
                <a:latin typeface="微软雅黑" panose="020B0503020204020204" pitchFamily="34" charset="-122"/>
                <a:ea typeface="微软雅黑" panose="020B0503020204020204" pitchFamily="34" charset="-122"/>
              </a:rPr>
              <a:t>-&gt;</a:t>
            </a:r>
            <a:r>
              <a:rPr lang="en-US" altLang="zh-CN" dirty="0" err="1" smtClean="0">
                <a:latin typeface="微软雅黑" panose="020B0503020204020204" pitchFamily="34" charset="-122"/>
                <a:ea typeface="微软雅黑" panose="020B0503020204020204" pitchFamily="34" charset="-122"/>
              </a:rPr>
              <a:t>Git</a:t>
            </a:r>
            <a:r>
              <a:rPr lang="en-US" altLang="zh-CN" dirty="0" smtClean="0">
                <a:latin typeface="微软雅黑" panose="020B0503020204020204" pitchFamily="34" charset="-122"/>
                <a:ea typeface="微软雅黑" panose="020B0503020204020204" pitchFamily="34" charset="-122"/>
              </a:rPr>
              <a:t> Bash Here</a:t>
            </a:r>
            <a:r>
              <a:rPr lang="zh-CN" altLang="en-US" dirty="0" smtClean="0">
                <a:latin typeface="微软雅黑" panose="020B0503020204020204" pitchFamily="34" charset="-122"/>
                <a:ea typeface="微软雅黑" panose="020B0503020204020204" pitchFamily="34" charset="-122"/>
              </a:rPr>
              <a:t>，（可以先</a:t>
            </a:r>
            <a:r>
              <a:rPr lang="en-US" altLang="zh-CN" dirty="0" smtClean="0">
                <a:latin typeface="微软雅黑" panose="020B0503020204020204" pitchFamily="34" charset="-122"/>
                <a:ea typeface="微软雅黑" panose="020B0503020204020204" pitchFamily="34" charset="-122"/>
              </a:rPr>
              <a:t>pull</a:t>
            </a:r>
            <a:r>
              <a:rPr lang="zh-CN" altLang="en-US" dirty="0" smtClean="0">
                <a:latin typeface="微软雅黑" panose="020B0503020204020204" pitchFamily="34" charset="-122"/>
                <a:ea typeface="微软雅黑" panose="020B0503020204020204" pitchFamily="34" charset="-122"/>
              </a:rPr>
              <a:t>一下，保证远程和本地仓库同步）依次输入第六步图中的命令</a:t>
            </a:r>
            <a:endParaRPr lang="en-US" altLang="zh-CN" dirty="0" smtClean="0">
              <a:latin typeface="微软雅黑" panose="020B0503020204020204" pitchFamily="34" charset="-122"/>
              <a:ea typeface="微软雅黑" panose="020B0503020204020204" pitchFamily="34" charset="-122"/>
            </a:endParaRPr>
          </a:p>
        </p:txBody>
      </p:sp>
      <p:sp>
        <p:nvSpPr>
          <p:cNvPr id="5" name="文本框 4"/>
          <p:cNvSpPr txBox="1"/>
          <p:nvPr/>
        </p:nvSpPr>
        <p:spPr>
          <a:xfrm>
            <a:off x="4281980" y="2125851"/>
            <a:ext cx="9879367" cy="369332"/>
          </a:xfrm>
          <a:prstGeom prst="rect">
            <a:avLst/>
          </a:prstGeom>
          <a:noFill/>
        </p:spPr>
        <p:txBody>
          <a:bodyPr wrap="square" rtlCol="0">
            <a:spAutoFit/>
          </a:bodyPr>
          <a:lstStyle/>
          <a:p>
            <a:r>
              <a:rPr lang="zh-CN" altLang="en-US" b="1" dirty="0" smtClean="0">
                <a:solidFill>
                  <a:srgbClr val="FF0000"/>
                </a:solidFill>
                <a:latin typeface="微软雅黑" panose="020B0503020204020204" pitchFamily="34" charset="-122"/>
                <a:ea typeface="微软雅黑" panose="020B0503020204020204" pitchFamily="34" charset="-122"/>
              </a:rPr>
              <a:t>注意：这里的</a:t>
            </a:r>
            <a:r>
              <a:rPr lang="en-US" altLang="zh-CN" b="1" dirty="0" smtClean="0">
                <a:solidFill>
                  <a:srgbClr val="FF0000"/>
                </a:solidFill>
                <a:latin typeface="微软雅黑" panose="020B0503020204020204" pitchFamily="34" charset="-122"/>
                <a:ea typeface="微软雅黑" panose="020B0503020204020204" pitchFamily="34" charset="-122"/>
              </a:rPr>
              <a:t>SSH URL </a:t>
            </a:r>
            <a:r>
              <a:rPr lang="zh-CN" altLang="en-US" b="1" dirty="0" smtClean="0">
                <a:solidFill>
                  <a:srgbClr val="FF0000"/>
                </a:solidFill>
                <a:latin typeface="微软雅黑" panose="020B0503020204020204" pitchFamily="34" charset="-122"/>
                <a:ea typeface="微软雅黑" panose="020B0503020204020204" pitchFamily="34" charset="-122"/>
              </a:rPr>
              <a:t>要替换成</a:t>
            </a:r>
            <a:r>
              <a:rPr lang="en-US" altLang="zh-CN" b="1" dirty="0" smtClean="0">
                <a:solidFill>
                  <a:srgbClr val="FF0000"/>
                </a:solidFill>
                <a:latin typeface="微软雅黑" panose="020B0503020204020204" pitchFamily="34" charset="-122"/>
                <a:ea typeface="微软雅黑" panose="020B0503020204020204" pitchFamily="34" charset="-122"/>
              </a:rPr>
              <a:t>http URL</a:t>
            </a:r>
            <a:r>
              <a:rPr lang="zh-CN" altLang="en-US" b="1" dirty="0" smtClean="0">
                <a:solidFill>
                  <a:srgbClr val="FF0000"/>
                </a:solidFill>
                <a:latin typeface="微软雅黑" panose="020B0503020204020204" pitchFamily="34" charset="-122"/>
                <a:ea typeface="微软雅黑" panose="020B0503020204020204" pitchFamily="34" charset="-122"/>
              </a:rPr>
              <a:t>，如下图</a:t>
            </a:r>
            <a:endParaRPr lang="en-US" altLang="zh-CN" b="1" dirty="0" smtClean="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p14="http://schemas.microsoft.com/office/powerpoint/2010/main">
        <mc:Choice Requires="p14">
          <p:contentPart r:id="rId1" p14:bwMode="auto">
            <p14:nvContentPartPr>
              <p14:cNvPr id="6" name="墨迹 5"/>
              <p14:cNvContentPartPr/>
              <p14:nvPr/>
            </p14:nvContentPartPr>
            <p14:xfrm>
              <a:off x="4993829" y="1834372"/>
              <a:ext cx="3048480" cy="1886400"/>
            </p14:xfrm>
          </p:contentPart>
        </mc:Choice>
        <mc:Fallback xmlns="">
          <p:pic>
            <p:nvPicPr>
              <p:cNvPr id="6" name="墨迹 5"/>
            </p:nvPicPr>
            <p:blipFill>
              <a:blip r:embed="rId2"/>
            </p:blipFill>
            <p:spPr>
              <a:xfrm>
                <a:off x="4993829" y="1834372"/>
                <a:ext cx="3048480" cy="1886400"/>
              </a:xfrm>
              <a:prstGeom prst="rect"/>
            </p:spPr>
          </p:pic>
        </mc:Fallback>
      </mc:AlternateContent>
      <p:sp>
        <p:nvSpPr>
          <p:cNvPr id="9" name="矩形 8"/>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0"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sym typeface="+mn-ea"/>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pic>
        <p:nvPicPr>
          <p:cNvPr id="2" name="图片 1" descr="upload_post_object_v2_913471952"/>
          <p:cNvPicPr>
            <a:picLocks noChangeAspect="1"/>
          </p:cNvPicPr>
          <p:nvPr/>
        </p:nvPicPr>
        <p:blipFill>
          <a:blip r:embed="rId3"/>
          <a:stretch>
            <a:fillRect/>
          </a:stretch>
        </p:blipFill>
        <p:spPr>
          <a:xfrm>
            <a:off x="1055091" y="1391822"/>
            <a:ext cx="2817317" cy="2357118"/>
          </a:xfrm>
          <a:prstGeom prst="rect">
            <a:avLst/>
          </a:prstGeom>
        </p:spPr>
      </p:pic>
      <p:pic>
        <p:nvPicPr>
          <p:cNvPr id="11" name="图片 10" descr="store_upload_insert_shapes_142143908"/>
          <p:cNvPicPr>
            <a:picLocks noChangeAspect="1"/>
          </p:cNvPicPr>
          <p:nvPr/>
        </p:nvPicPr>
        <p:blipFill>
          <a:blip r:embed="rId4"/>
          <a:stretch>
            <a:fillRect/>
          </a:stretch>
        </p:blipFill>
        <p:spPr>
          <a:xfrm>
            <a:off x="4281980" y="1102900"/>
            <a:ext cx="5790787" cy="862836"/>
          </a:xfrm>
          <a:prstGeom prst="rect">
            <a:avLst/>
          </a:prstGeom>
        </p:spPr>
      </p:pic>
      <p:pic>
        <p:nvPicPr>
          <p:cNvPr id="3" name="图片 2" descr="upload_post_object_v2_249132447"/>
          <p:cNvPicPr>
            <a:picLocks noChangeAspect="1"/>
          </p:cNvPicPr>
          <p:nvPr/>
        </p:nvPicPr>
        <p:blipFill>
          <a:blip r:embed="rId5"/>
          <a:stretch>
            <a:fillRect/>
          </a:stretch>
        </p:blipFill>
        <p:spPr>
          <a:xfrm>
            <a:off x="4388723" y="2588401"/>
            <a:ext cx="4942872" cy="1467711"/>
          </a:xfrm>
          <a:prstGeom prst="rect">
            <a:avLst/>
          </a:prstGeom>
        </p:spPr>
      </p:pic>
      <p:sp>
        <p:nvSpPr>
          <p:cNvPr id="12" name="文本框 11"/>
          <p:cNvSpPr txBox="1"/>
          <p:nvPr/>
        </p:nvSpPr>
        <p:spPr>
          <a:xfrm>
            <a:off x="4281980" y="4118379"/>
            <a:ext cx="7468763" cy="369570"/>
          </a:xfrm>
          <a:prstGeom prst="rect">
            <a:avLst/>
          </a:prstGeom>
          <a:noFill/>
        </p:spPr>
        <p:txBody>
          <a:bodyPr wrap="square" rtlCol="0">
            <a:noAutofit/>
          </a:bodyPr>
          <a:p>
            <a:r>
              <a:rPr lang="zh-CN" altLang="en-US" dirty="0" smtClean="0">
                <a:latin typeface="微软雅黑" panose="020B0503020204020204" pitchFamily="34" charset="-122"/>
                <a:ea typeface="微软雅黑" panose="020B0503020204020204" pitchFamily="34" charset="-122"/>
              </a:rPr>
              <a:t>将目标仓库</a:t>
            </a:r>
            <a:r>
              <a:rPr lang="en-US" altLang="zh-CN" dirty="0" smtClean="0">
                <a:latin typeface="微软雅黑" panose="020B0503020204020204" pitchFamily="34" charset="-122"/>
                <a:ea typeface="微软雅黑" panose="020B0503020204020204" pitchFamily="34" charset="-122"/>
              </a:rPr>
              <a:t>master</a:t>
            </a:r>
            <a:r>
              <a:rPr lang="zh-CN" altLang="en-US" dirty="0" smtClean="0">
                <a:latin typeface="微软雅黑" panose="020B0503020204020204" pitchFamily="34" charset="-122"/>
                <a:ea typeface="微软雅黑" panose="020B0503020204020204" pitchFamily="34" charset="-122"/>
              </a:rPr>
              <a:t>分支</a:t>
            </a:r>
            <a:r>
              <a:rPr lang="en-US" altLang="zh-CN" dirty="0" smtClean="0">
                <a:latin typeface="微软雅黑" panose="020B0503020204020204" pitchFamily="34" charset="-122"/>
                <a:ea typeface="微软雅黑" panose="020B0503020204020204" pitchFamily="34" charset="-122"/>
              </a:rPr>
              <a:t>fetch</a:t>
            </a:r>
            <a:r>
              <a:rPr lang="zh-CN" altLang="en-US" dirty="0" smtClean="0">
                <a:latin typeface="微软雅黑" panose="020B0503020204020204" pitchFamily="34" charset="-122"/>
                <a:ea typeface="微软雅黑" panose="020B0503020204020204" pitchFamily="34" charset="-122"/>
              </a:rPr>
              <a:t>到本地，“存到</a:t>
            </a:r>
            <a:r>
              <a:rPr lang="en-US" altLang="zh-CN" dirty="0" smtClean="0">
                <a:latin typeface="微软雅黑" panose="020B0503020204020204" pitchFamily="34" charset="-122"/>
                <a:ea typeface="微软雅黑" panose="020B0503020204020204" pitchFamily="34" charset="-122"/>
              </a:rPr>
              <a:t>FETCH_H</a:t>
            </a:r>
            <a:r>
              <a:rPr lang="en-US" altLang="zh-CN" dirty="0" smtClean="0">
                <a:latin typeface="微软雅黑" panose="020B0503020204020204" pitchFamily="34" charset="-122"/>
                <a:ea typeface="微软雅黑" panose="020B0503020204020204" pitchFamily="34" charset="-122"/>
              </a:rPr>
              <a:t>EAD</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p:txBody>
      </p:sp>
      <p:sp>
        <p:nvSpPr>
          <p:cNvPr id="7" name="文本框 6"/>
          <p:cNvSpPr txBox="1"/>
          <p:nvPr/>
        </p:nvSpPr>
        <p:spPr>
          <a:xfrm>
            <a:off x="4335352" y="5586909"/>
            <a:ext cx="6721565" cy="725379"/>
          </a:xfrm>
          <a:prstGeom prst="rect">
            <a:avLst/>
          </a:prstGeom>
          <a:noFill/>
        </p:spPr>
        <p:txBody>
          <a:bodyPr wrap="square" rtlCol="0">
            <a:noAutofit/>
          </a:bodyPr>
          <a:p>
            <a:r>
              <a:rPr lang="zh-CN" altLang="en-US" dirty="0" smtClean="0">
                <a:latin typeface="微软雅黑" panose="020B0503020204020204" pitchFamily="34" charset="-122"/>
                <a:ea typeface="微软雅黑" panose="020B0503020204020204" pitchFamily="34" charset="-122"/>
              </a:rPr>
              <a:t>利用</a:t>
            </a:r>
            <a:r>
              <a:rPr lang="en-US" altLang="zh-CN" dirty="0" smtClean="0">
                <a:latin typeface="微软雅黑" panose="020B0503020204020204" pitchFamily="34" charset="-122"/>
                <a:ea typeface="微软雅黑" panose="020B0503020204020204" pitchFamily="34" charset="-122"/>
                <a:sym typeface="+mn-ea"/>
              </a:rPr>
              <a:t>FETCH_H</a:t>
            </a:r>
            <a:r>
              <a:rPr lang="en-US" altLang="zh-CN" dirty="0" smtClean="0">
                <a:latin typeface="微软雅黑" panose="020B0503020204020204" pitchFamily="34" charset="-122"/>
                <a:ea typeface="微软雅黑" panose="020B0503020204020204" pitchFamily="34" charset="-122"/>
                <a:sym typeface="+mn-ea"/>
              </a:rPr>
              <a:t>EAD</a:t>
            </a:r>
            <a:r>
              <a:rPr lang="zh-CN" altLang="en-US" dirty="0" smtClean="0">
                <a:latin typeface="微软雅黑" panose="020B0503020204020204" pitchFamily="34" charset="-122"/>
                <a:ea typeface="微软雅黑" panose="020B0503020204020204" pitchFamily="34" charset="-122"/>
                <a:sym typeface="+mn-ea"/>
              </a:rPr>
              <a:t>新建一个“</a:t>
            </a:r>
            <a:r>
              <a:rPr lang="en-US" altLang="zh-CN" dirty="0" smtClean="0">
                <a:latin typeface="微软雅黑" panose="020B0503020204020204" pitchFamily="34" charset="-122"/>
                <a:ea typeface="微软雅黑" panose="020B0503020204020204" pitchFamily="34" charset="-122"/>
                <a:sym typeface="+mn-ea"/>
              </a:rPr>
              <a:t>G5LeaYu21/nk2024</a:t>
            </a:r>
            <a:r>
              <a:rPr lang="zh-CN" altLang="en-US" dirty="0" smtClean="0">
                <a:latin typeface="微软雅黑" panose="020B0503020204020204" pitchFamily="34" charset="-122"/>
                <a:ea typeface="微软雅黑" panose="020B0503020204020204" pitchFamily="34" charset="-122"/>
                <a:sym typeface="+mn-ea"/>
              </a:rPr>
              <a:t>-</a:t>
            </a:r>
            <a:r>
              <a:rPr lang="en-US" altLang="zh-CN" dirty="0" smtClean="0">
                <a:latin typeface="微软雅黑" panose="020B0503020204020204" pitchFamily="34" charset="-122"/>
                <a:ea typeface="微软雅黑" panose="020B0503020204020204" pitchFamily="34" charset="-122"/>
                <a:sym typeface="+mn-ea"/>
              </a:rPr>
              <a:t>master</a:t>
            </a:r>
            <a:r>
              <a:rPr lang="zh-CN" altLang="en-US" dirty="0" smtClean="0">
                <a:latin typeface="微软雅黑" panose="020B0503020204020204" pitchFamily="34" charset="-122"/>
                <a:ea typeface="微软雅黑" panose="020B0503020204020204" pitchFamily="34" charset="-122"/>
                <a:sym typeface="+mn-ea"/>
              </a:rPr>
              <a:t>”分支，把目标仓库放到该分支里，然后切换到该分支</a:t>
            </a:r>
            <a:endParaRPr lang="en-US" altLang="zh-CN" dirty="0" smtClean="0">
              <a:latin typeface="微软雅黑" panose="020B0503020204020204" pitchFamily="34" charset="-122"/>
              <a:ea typeface="微软雅黑" panose="020B0503020204020204" pitchFamily="34" charset="-122"/>
            </a:endParaRPr>
          </a:p>
        </p:txBody>
      </p:sp>
      <p:pic>
        <p:nvPicPr>
          <p:cNvPr id="13" name="图片 12" descr="upload_post_object_v2_056518768"/>
          <p:cNvPicPr>
            <a:picLocks noChangeAspect="1"/>
          </p:cNvPicPr>
          <p:nvPr/>
        </p:nvPicPr>
        <p:blipFill>
          <a:blip r:embed="rId6"/>
          <a:stretch>
            <a:fillRect/>
          </a:stretch>
        </p:blipFill>
        <p:spPr>
          <a:xfrm>
            <a:off x="4388723" y="4563959"/>
            <a:ext cx="5141436" cy="933998"/>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890726" y="483831"/>
            <a:ext cx="9879367" cy="368300"/>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Step</a:t>
            </a:r>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：合并分支和冲突</a:t>
            </a:r>
            <a:endParaRPr lang="en-US" altLang="zh-CN" dirty="0" smtClean="0">
              <a:latin typeface="微软雅黑" panose="020B0503020204020204" pitchFamily="34" charset="-122"/>
              <a:ea typeface="微软雅黑" panose="020B0503020204020204" pitchFamily="34" charset="-122"/>
            </a:endParaRPr>
          </a:p>
        </p:txBody>
      </p:sp>
      <p:sp>
        <p:nvSpPr>
          <p:cNvPr id="15" name="文本框 14"/>
          <p:cNvSpPr txBox="1"/>
          <p:nvPr/>
        </p:nvSpPr>
        <p:spPr>
          <a:xfrm>
            <a:off x="884946" y="2305363"/>
            <a:ext cx="9879367" cy="368300"/>
          </a:xfrm>
          <a:prstGeom prst="rect">
            <a:avLst/>
          </a:prstGeom>
          <a:noFill/>
        </p:spPr>
        <p:txBody>
          <a:bodyPr wrap="square" rtlCol="0">
            <a:spAutoFit/>
          </a:bodyPr>
          <a:lstStyle/>
          <a:p>
            <a:r>
              <a:rPr lang="zh-CN" altLang="en-US" b="1" dirty="0" smtClean="0">
                <a:solidFill>
                  <a:srgbClr val="FF0000"/>
                </a:solidFill>
                <a:latin typeface="微软雅黑" panose="020B0503020204020204" pitchFamily="34" charset="-122"/>
                <a:ea typeface="微软雅黑" panose="020B0503020204020204" pitchFamily="34" charset="-122"/>
              </a:rPr>
              <a:t>注意：这里的</a:t>
            </a:r>
            <a:r>
              <a:rPr lang="en-US" altLang="zh-CN" b="1" dirty="0" err="1" smtClean="0">
                <a:solidFill>
                  <a:srgbClr val="FF0000"/>
                </a:solidFill>
                <a:latin typeface="微软雅黑" panose="020B0503020204020204" pitchFamily="34" charset="-122"/>
                <a:ea typeface="微软雅黑" panose="020B0503020204020204" pitchFamily="34" charset="-122"/>
              </a:rPr>
              <a:t>origin</a:t>
            </a:r>
            <a:r>
              <a:rPr lang="zh-CN" altLang="en-US" b="1" dirty="0" smtClean="0">
                <a:solidFill>
                  <a:srgbClr val="FF0000"/>
                </a:solidFill>
                <a:latin typeface="微软雅黑" panose="020B0503020204020204" pitchFamily="34" charset="-122"/>
                <a:ea typeface="微软雅黑" panose="020B0503020204020204" pitchFamily="34" charset="-122"/>
              </a:rPr>
              <a:t>，如果命令运行出错，同样要替换成</a:t>
            </a:r>
            <a:r>
              <a:rPr lang="en-US" altLang="zh-CN" b="1" dirty="0" smtClean="0">
                <a:solidFill>
                  <a:srgbClr val="FF0000"/>
                </a:solidFill>
                <a:latin typeface="微软雅黑" panose="020B0503020204020204" pitchFamily="34" charset="-122"/>
                <a:ea typeface="微软雅黑" panose="020B0503020204020204" pitchFamily="34" charset="-122"/>
              </a:rPr>
              <a:t>http URL</a:t>
            </a:r>
            <a:r>
              <a:rPr lang="zh-CN" altLang="en-US" b="1" dirty="0" smtClean="0">
                <a:solidFill>
                  <a:srgbClr val="FF0000"/>
                </a:solidFill>
                <a:latin typeface="微软雅黑" panose="020B0503020204020204" pitchFamily="34" charset="-122"/>
                <a:ea typeface="微软雅黑" panose="020B0503020204020204" pitchFamily="34" charset="-122"/>
              </a:rPr>
              <a:t>（自己仓库的）</a:t>
            </a:r>
            <a:endParaRPr lang="en-US" altLang="zh-CN" b="1" dirty="0" smtClean="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p14="http://schemas.microsoft.com/office/powerpoint/2010/main">
        <mc:Choice Requires="p14">
          <p:contentPart r:id="rId1" p14:bwMode="auto">
            <p14:nvContentPartPr>
              <p14:cNvPr id="5" name="墨迹 4"/>
              <p14:cNvContentPartPr/>
              <p14:nvPr/>
            </p14:nvContentPartPr>
            <p14:xfrm>
              <a:off x="876240" y="1479600"/>
              <a:ext cx="3194640" cy="3022920"/>
            </p14:xfrm>
          </p:contentPart>
        </mc:Choice>
        <mc:Fallback xmlns="">
          <p:pic>
            <p:nvPicPr>
              <p:cNvPr id="5" name="墨迹 4"/>
            </p:nvPicPr>
            <p:blipFill>
              <a:blip r:embed="rId2"/>
            </p:blipFill>
            <p:spPr>
              <a:xfrm>
                <a:off x="876240" y="1479600"/>
                <a:ext cx="3194640" cy="3022920"/>
              </a:xfrm>
              <a:prstGeom prst="rect"/>
            </p:spPr>
          </p:pic>
        </mc:Fallback>
      </mc:AlternateContent>
      <p:sp>
        <p:nvSpPr>
          <p:cNvPr id="9" name="矩形 8"/>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0"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sym typeface="+mn-ea"/>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pic>
        <p:nvPicPr>
          <p:cNvPr id="2" name="图片 1" descr="upload_post_object_v2_924489772"/>
          <p:cNvPicPr>
            <a:picLocks noChangeAspect="1"/>
          </p:cNvPicPr>
          <p:nvPr/>
        </p:nvPicPr>
        <p:blipFill>
          <a:blip r:embed="rId3"/>
          <a:stretch>
            <a:fillRect/>
          </a:stretch>
        </p:blipFill>
        <p:spPr>
          <a:xfrm>
            <a:off x="963459" y="942353"/>
            <a:ext cx="3593668" cy="1272016"/>
          </a:xfrm>
          <a:prstGeom prst="rect">
            <a:avLst/>
          </a:prstGeom>
        </p:spPr>
      </p:pic>
      <p:pic>
        <p:nvPicPr>
          <p:cNvPr id="3" name="图片 2" descr="upload_post_object_v2_787876493"/>
          <p:cNvPicPr>
            <a:picLocks noChangeAspect="1"/>
          </p:cNvPicPr>
          <p:nvPr/>
        </p:nvPicPr>
        <p:blipFill>
          <a:blip r:embed="rId4"/>
          <a:stretch>
            <a:fillRect/>
          </a:stretch>
        </p:blipFill>
        <p:spPr>
          <a:xfrm>
            <a:off x="814001" y="2674970"/>
            <a:ext cx="6581202" cy="3609395"/>
          </a:xfrm>
          <a:prstGeom prst="rect">
            <a:avLst/>
          </a:prstGeom>
        </p:spPr>
      </p:pic>
      <p:sp>
        <p:nvSpPr>
          <p:cNvPr id="7" name="文本框 6"/>
          <p:cNvSpPr txBox="1"/>
          <p:nvPr/>
        </p:nvSpPr>
        <p:spPr>
          <a:xfrm>
            <a:off x="8285737" y="3404341"/>
            <a:ext cx="2478545" cy="2273147"/>
          </a:xfrm>
          <a:prstGeom prst="rect">
            <a:avLst/>
          </a:prstGeom>
          <a:noFill/>
        </p:spPr>
        <p:txBody>
          <a:bodyPr wrap="square" rtlCol="0">
            <a:noAutofit/>
          </a:bodyPr>
          <a:p>
            <a:r>
              <a:rPr lang="zh-CN" altLang="en-US" b="1" dirty="0" smtClean="0">
                <a:solidFill>
                  <a:srgbClr val="000000"/>
                </a:solidFill>
                <a:latin typeface="微软雅黑" panose="020B0503020204020204" pitchFamily="34" charset="-122"/>
                <a:ea typeface="微软雅黑" panose="020B0503020204020204" pitchFamily="34" charset="-122"/>
              </a:rPr>
              <a:t>在</a:t>
            </a:r>
            <a:r>
              <a:rPr lang="en-US" altLang="zh-CN" b="1" dirty="0" smtClean="0">
                <a:solidFill>
                  <a:srgbClr val="000000"/>
                </a:solidFill>
                <a:latin typeface="微软雅黑" panose="020B0503020204020204" pitchFamily="34" charset="-122"/>
                <a:ea typeface="微软雅黑" panose="020B0503020204020204" pitchFamily="34" charset="-122"/>
              </a:rPr>
              <a:t>git</a:t>
            </a:r>
            <a:r>
              <a:rPr lang="zh-CN" altLang="en-US" b="1" dirty="0" smtClean="0">
                <a:solidFill>
                  <a:srgbClr val="000000"/>
                </a:solidFill>
                <a:latin typeface="微软雅黑" panose="020B0503020204020204" pitchFamily="34" charset="-122"/>
                <a:ea typeface="微软雅黑" panose="020B0503020204020204" pitchFamily="34" charset="-122"/>
              </a:rPr>
              <a:t> </a:t>
            </a:r>
            <a:r>
              <a:rPr lang="en-US" altLang="zh-CN" b="1" dirty="0" smtClean="0">
                <a:solidFill>
                  <a:srgbClr val="000000"/>
                </a:solidFill>
                <a:latin typeface="微软雅黑" panose="020B0503020204020204" pitchFamily="34" charset="-122"/>
                <a:ea typeface="微软雅黑" panose="020B0503020204020204" pitchFamily="34" charset="-122"/>
              </a:rPr>
              <a:t>merge</a:t>
            </a:r>
            <a:r>
              <a:rPr lang="zh-CN" altLang="en-US" b="1" dirty="0" smtClean="0">
                <a:solidFill>
                  <a:srgbClr val="000000"/>
                </a:solidFill>
                <a:latin typeface="微软雅黑" panose="020B0503020204020204" pitchFamily="34" charset="-122"/>
                <a:ea typeface="微软雅黑" panose="020B0503020204020204" pitchFamily="34" charset="-122"/>
              </a:rPr>
              <a:t>时，如果一次性自动合并完成，没有冲突了，可能会进入</a:t>
            </a:r>
            <a:r>
              <a:rPr lang="en-US" altLang="zh-CN" b="1" dirty="0" smtClean="0">
                <a:solidFill>
                  <a:srgbClr val="000000"/>
                </a:solidFill>
                <a:latin typeface="微软雅黑" panose="020B0503020204020204" pitchFamily="34" charset="-122"/>
                <a:ea typeface="微软雅黑" panose="020B0503020204020204" pitchFamily="34" charset="-122"/>
              </a:rPr>
              <a:t>vim</a:t>
            </a:r>
            <a:r>
              <a:rPr lang="zh-CN" altLang="en-US" b="1" dirty="0" smtClean="0">
                <a:solidFill>
                  <a:srgbClr val="000000"/>
                </a:solidFill>
                <a:latin typeface="微软雅黑" panose="020B0503020204020204" pitchFamily="34" charset="-122"/>
                <a:ea typeface="微软雅黑" panose="020B0503020204020204" pitchFamily="34" charset="-122"/>
              </a:rPr>
              <a:t>编辑器，填写提交信息</a:t>
            </a:r>
            <a:endParaRPr lang="en-US" altLang="zh-CN" b="1" dirty="0" smtClean="0">
              <a:solidFill>
                <a:srgbClr val="00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886856" y="1064459"/>
            <a:ext cx="6721565" cy="1027816"/>
          </a:xfrm>
          <a:prstGeom prst="rect">
            <a:avLst/>
          </a:prstGeom>
          <a:noFill/>
        </p:spPr>
        <p:txBody>
          <a:bodyPr wrap="square" rtlCol="0">
            <a:noAutofit/>
          </a:bodyPr>
          <a:p>
            <a:r>
              <a:rPr lang="zh-CN" altLang="en-US" dirty="0" smtClean="0">
                <a:latin typeface="微软雅黑" panose="020B0503020204020204" pitchFamily="34" charset="-122"/>
                <a:ea typeface="微软雅黑" panose="020B0503020204020204" pitchFamily="34" charset="-122"/>
              </a:rPr>
              <a:t>再把自己的仓库</a:t>
            </a:r>
            <a:r>
              <a:rPr lang="en-US" altLang="zh-CN" dirty="0" smtClean="0">
                <a:latin typeface="微软雅黑" panose="020B0503020204020204" pitchFamily="34" charset="-122"/>
                <a:ea typeface="微软雅黑" panose="020B0503020204020204" pitchFamily="34" charset="-122"/>
              </a:rPr>
              <a:t>fetch</a:t>
            </a:r>
            <a:r>
              <a:rPr lang="zh-CN" altLang="en-US" dirty="0" smtClean="0">
                <a:latin typeface="微软雅黑" panose="020B0503020204020204" pitchFamily="34" charset="-122"/>
                <a:ea typeface="微软雅黑" panose="020B0503020204020204" pitchFamily="34" charset="-122"/>
              </a:rPr>
              <a:t>到本地，然后切换回“</a:t>
            </a:r>
            <a:r>
              <a:rPr lang="en-US" altLang="zh-CN" dirty="0" smtClean="0">
                <a:latin typeface="微软雅黑" panose="020B0503020204020204" pitchFamily="34" charset="-122"/>
                <a:ea typeface="微软雅黑" panose="020B0503020204020204" pitchFamily="34" charset="-122"/>
                <a:sym typeface="+mn-ea"/>
              </a:rPr>
              <a:t>master</a:t>
            </a:r>
            <a:r>
              <a:rPr lang="zh-CN" altLang="en-US" dirty="0" smtClean="0">
                <a:latin typeface="微软雅黑" panose="020B0503020204020204" pitchFamily="34" charset="-122"/>
                <a:ea typeface="微软雅黑" panose="020B0503020204020204" pitchFamily="34" charset="-122"/>
              </a:rPr>
              <a:t>”分支，使用</a:t>
            </a:r>
            <a:r>
              <a:rPr lang="en-US" altLang="zh-CN" dirty="0" smtClean="0">
                <a:latin typeface="微软雅黑" panose="020B0503020204020204" pitchFamily="34" charset="-122"/>
                <a:ea typeface="微软雅黑" panose="020B0503020204020204" pitchFamily="34" charset="-122"/>
              </a:rPr>
              <a:t>git merge</a:t>
            </a:r>
            <a:r>
              <a:rPr lang="zh-CN" altLang="en-US" dirty="0" smtClean="0">
                <a:latin typeface="微软雅黑" panose="020B0503020204020204" pitchFamily="34" charset="-122"/>
                <a:ea typeface="微软雅黑" panose="020B0503020204020204" pitchFamily="34" charset="-122"/>
              </a:rPr>
              <a:t>命令，将</a:t>
            </a:r>
            <a:r>
              <a:rPr lang="zh-CN" altLang="en-US" dirty="0" smtClean="0">
                <a:latin typeface="微软雅黑" panose="020B0503020204020204" pitchFamily="34" charset="-122"/>
                <a:ea typeface="微软雅黑" panose="020B0503020204020204" pitchFamily="34" charset="-122"/>
                <a:sym typeface="+mn-ea"/>
              </a:rPr>
              <a:t>“</a:t>
            </a:r>
            <a:r>
              <a:rPr lang="en-US" altLang="zh-CN" dirty="0" smtClean="0">
                <a:latin typeface="微软雅黑" panose="020B0503020204020204" pitchFamily="34" charset="-122"/>
                <a:ea typeface="微软雅黑" panose="020B0503020204020204" pitchFamily="34" charset="-122"/>
                <a:sym typeface="+mn-ea"/>
              </a:rPr>
              <a:t>G5LeaYu21/nk2025</a:t>
            </a:r>
            <a:r>
              <a:rPr lang="zh-CN" altLang="en-US" dirty="0" smtClean="0">
                <a:latin typeface="微软雅黑" panose="020B0503020204020204" pitchFamily="34" charset="-122"/>
                <a:ea typeface="微软雅黑" panose="020B0503020204020204" pitchFamily="34" charset="-122"/>
                <a:sym typeface="+mn-ea"/>
              </a:rPr>
              <a:t>-</a:t>
            </a:r>
            <a:r>
              <a:rPr lang="en-US" altLang="zh-CN" dirty="0" smtClean="0">
                <a:latin typeface="微软雅黑" panose="020B0503020204020204" pitchFamily="34" charset="-122"/>
                <a:ea typeface="微软雅黑" panose="020B0503020204020204" pitchFamily="34" charset="-122"/>
                <a:sym typeface="+mn-ea"/>
              </a:rPr>
              <a:t>master</a:t>
            </a:r>
            <a:r>
              <a:rPr lang="zh-CN" altLang="en-US" dirty="0" smtClean="0">
                <a:latin typeface="微软雅黑" panose="020B0503020204020204" pitchFamily="34" charset="-122"/>
                <a:ea typeface="微软雅黑" panose="020B0503020204020204" pitchFamily="34" charset="-122"/>
                <a:sym typeface="+mn-ea"/>
              </a:rPr>
              <a:t>”分支合并到自己的</a:t>
            </a:r>
            <a:r>
              <a:rPr lang="en-US" altLang="zh-CN" dirty="0" smtClean="0">
                <a:latin typeface="微软雅黑" panose="020B0503020204020204" pitchFamily="34" charset="-122"/>
                <a:ea typeface="微软雅黑" panose="020B0503020204020204" pitchFamily="34" charset="-122"/>
                <a:sym typeface="+mn-ea"/>
              </a:rPr>
              <a:t>master</a:t>
            </a:r>
            <a:r>
              <a:rPr lang="zh-CN" altLang="en-US" dirty="0" smtClean="0">
                <a:latin typeface="微软雅黑" panose="020B0503020204020204" pitchFamily="34" charset="-122"/>
                <a:ea typeface="微软雅黑" panose="020B0503020204020204" pitchFamily="34" charset="-122"/>
                <a:sym typeface="+mn-ea"/>
              </a:rPr>
              <a:t>分支</a:t>
            </a:r>
            <a:endParaRPr lang="en-US" altLang="zh-CN"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890726" y="483831"/>
            <a:ext cx="9879367" cy="368300"/>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Step</a:t>
            </a:r>
            <a:r>
              <a:rPr lang="en-US" altLang="zh-CN"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：在本地解决冲突</a:t>
            </a:r>
            <a:endParaRPr lang="en-US" altLang="zh-CN" dirty="0" smtClean="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52869" y="1328904"/>
            <a:ext cx="2286319" cy="276264"/>
          </a:xfrm>
          <a:prstGeom prst="rect">
            <a:avLst/>
          </a:prstGeom>
        </p:spPr>
      </p:pic>
      <p:sp>
        <p:nvSpPr>
          <p:cNvPr id="10" name="文本框 9"/>
          <p:cNvSpPr txBox="1"/>
          <p:nvPr/>
        </p:nvSpPr>
        <p:spPr>
          <a:xfrm>
            <a:off x="952870" y="1723416"/>
            <a:ext cx="4240248" cy="922020"/>
          </a:xfrm>
          <a:prstGeom prst="rect">
            <a:avLst/>
          </a:prstGeom>
          <a:noFill/>
        </p:spPr>
        <p:txBody>
          <a:bodyPr wrap="square" rtlCol="0">
            <a:noAutofit/>
          </a:bodyPr>
          <a:lstStyle/>
          <a:p>
            <a:r>
              <a:rPr lang="zh-CN" altLang="en-US" dirty="0" smtClean="0">
                <a:latin typeface="微软雅黑" panose="020B0503020204020204" pitchFamily="34" charset="-122"/>
                <a:ea typeface="微软雅黑" panose="020B0503020204020204" pitchFamily="34" charset="-122"/>
              </a:rPr>
              <a:t>冲突内容（这里显示了来自两个不同分支的同一个内容，是</a:t>
            </a:r>
            <a:r>
              <a:rPr lang="en-US" altLang="zh-CN" dirty="0" smtClean="0">
                <a:latin typeface="微软雅黑" panose="020B0503020204020204" pitchFamily="34" charset="-122"/>
                <a:ea typeface="微软雅黑" panose="020B0503020204020204" pitchFamily="34" charset="-122"/>
              </a:rPr>
              <a:t>git</a:t>
            </a:r>
            <a:r>
              <a:rPr lang="zh-CN" altLang="en-US" dirty="0" smtClean="0">
                <a:latin typeface="微软雅黑" panose="020B0503020204020204" pitchFamily="34" charset="-122"/>
                <a:ea typeface="微软雅黑" panose="020B0503020204020204" pitchFamily="34" charset="-122"/>
              </a:rPr>
              <a:t>自动找到冲突的位置添加的）</a:t>
            </a:r>
            <a:endParaRPr lang="en-US" altLang="zh-CN" dirty="0" smtClean="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767" y="3036826"/>
            <a:ext cx="3048425" cy="2663283"/>
          </a:xfrm>
          <a:prstGeom prst="rect">
            <a:avLst/>
          </a:prstGeom>
        </p:spPr>
      </p:pic>
      <p:sp>
        <p:nvSpPr>
          <p:cNvPr id="12" name="文本框 11"/>
          <p:cNvSpPr txBox="1"/>
          <p:nvPr/>
        </p:nvSpPr>
        <p:spPr>
          <a:xfrm>
            <a:off x="890725" y="959572"/>
            <a:ext cx="9879367" cy="368300"/>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a.</a:t>
            </a:r>
            <a:r>
              <a:rPr lang="zh-CN" altLang="en-US" dirty="0" smtClean="0">
                <a:latin typeface="微软雅黑" panose="020B0503020204020204" pitchFamily="34" charset="-122"/>
                <a:ea typeface="微软雅黑" panose="020B0503020204020204" pitchFamily="34" charset="-122"/>
              </a:rPr>
              <a:t>找到冲突文档，带有感叹号</a:t>
            </a:r>
            <a:endParaRPr lang="en-US" altLang="zh-CN" dirty="0" smtClean="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278" y="2199157"/>
            <a:ext cx="3534268" cy="3181794"/>
          </a:xfrm>
          <a:prstGeom prst="rect">
            <a:avLst/>
          </a:prstGeom>
        </p:spPr>
      </p:pic>
      <p:sp>
        <p:nvSpPr>
          <p:cNvPr id="14" name="文本框 13"/>
          <p:cNvSpPr txBox="1"/>
          <p:nvPr/>
        </p:nvSpPr>
        <p:spPr>
          <a:xfrm>
            <a:off x="6020729" y="1554005"/>
            <a:ext cx="4024315" cy="645160"/>
          </a:xfrm>
          <a:prstGeom prst="rect">
            <a:avLst/>
          </a:prstGeom>
          <a:noFill/>
        </p:spPr>
        <p:txBody>
          <a:bodyPr wrap="square" rtlCol="0">
            <a:noAutofit/>
          </a:bodyPr>
          <a:lstStyle/>
          <a:p>
            <a:r>
              <a:rPr lang="zh-CN" altLang="en-US" dirty="0" smtClean="0">
                <a:latin typeface="微软雅黑" panose="020B0503020204020204" pitchFamily="34" charset="-122"/>
                <a:ea typeface="微软雅黑" panose="020B0503020204020204" pitchFamily="34" charset="-122"/>
              </a:rPr>
              <a:t>手动更改冲突文档，删掉不需要的内容，留下需要的</a:t>
            </a:r>
            <a:endParaRPr lang="en-US" altLang="zh-CN" dirty="0" smtClean="0">
              <a:latin typeface="微软雅黑" panose="020B0503020204020204" pitchFamily="34" charset="-122"/>
              <a:ea typeface="微软雅黑" panose="020B0503020204020204" pitchFamily="34" charset="-122"/>
            </a:endParaRPr>
          </a:p>
        </p:txBody>
      </p:sp>
      <p:sp>
        <p:nvSpPr>
          <p:cNvPr id="15" name="矩形 14"/>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6"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sym typeface="+mn-ea"/>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cxnSp>
        <p:nvCxnSpPr>
          <p:cNvPr id="2" name="直接箭头连接符 1"/>
          <p:cNvCxnSpPr/>
          <p:nvPr userDrawn="1"/>
        </p:nvCxnSpPr>
        <p:spPr>
          <a:xfrm>
            <a:off x="4215005" y="3266553"/>
            <a:ext cx="1805729" cy="364704"/>
          </a:xfrm>
          <a:prstGeom prst="straightConnector1">
            <a:avLst/>
          </a:prstGeom>
          <a:ln w="38100"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890726" y="483831"/>
            <a:ext cx="9879367" cy="368300"/>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Step</a:t>
            </a:r>
            <a:r>
              <a:rPr lang="en-US" altLang="zh-CN"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：在本地解决冲突</a:t>
            </a:r>
            <a:endParaRPr lang="en-US" altLang="zh-CN" dirty="0" smtClean="0">
              <a:latin typeface="微软雅黑" panose="020B0503020204020204" pitchFamily="34" charset="-122"/>
              <a:ea typeface="微软雅黑" panose="020B0503020204020204" pitchFamily="34" charset="-122"/>
            </a:endParaRPr>
          </a:p>
        </p:txBody>
      </p:sp>
      <p:sp>
        <p:nvSpPr>
          <p:cNvPr id="14" name="文本框 13"/>
          <p:cNvSpPr txBox="1"/>
          <p:nvPr/>
        </p:nvSpPr>
        <p:spPr>
          <a:xfrm>
            <a:off x="890767" y="1018058"/>
            <a:ext cx="4159820" cy="645160"/>
          </a:xfrm>
          <a:prstGeom prst="rect">
            <a:avLst/>
          </a:prstGeom>
          <a:noFill/>
        </p:spPr>
        <p:txBody>
          <a:bodyPr wrap="square" rtlCol="0">
            <a:noAutofit/>
          </a:bodyPr>
          <a:lstStyle/>
          <a:p>
            <a:r>
              <a:rPr lang="en-US" altLang="zh-CN" dirty="0" smtClean="0">
                <a:latin typeface="微软雅黑" panose="020B0503020204020204" pitchFamily="34" charset="-122"/>
                <a:ea typeface="微软雅黑" panose="020B0503020204020204" pitchFamily="34" charset="-122"/>
              </a:rPr>
              <a:t>b.</a:t>
            </a:r>
            <a:r>
              <a:rPr lang="zh-CN" altLang="en-US" dirty="0" smtClean="0">
                <a:latin typeface="微软雅黑" panose="020B0503020204020204" pitchFamily="34" charset="-122"/>
                <a:ea typeface="微软雅黑" panose="020B0503020204020204" pitchFamily="34" charset="-122"/>
              </a:rPr>
              <a:t>或使用</a:t>
            </a:r>
            <a:r>
              <a:rPr lang="en-US" altLang="zh-CN" dirty="0" smtClean="0">
                <a:latin typeface="微软雅黑" panose="020B0503020204020204" pitchFamily="34" charset="-122"/>
                <a:ea typeface="微软雅黑" panose="020B0503020204020204" pitchFamily="34" charset="-122"/>
              </a:rPr>
              <a:t>TortoiseGit</a:t>
            </a:r>
            <a:r>
              <a:rPr lang="zh-CN" altLang="en-US" dirty="0" smtClean="0">
                <a:latin typeface="微软雅黑" panose="020B0503020204020204" pitchFamily="34" charset="-122"/>
                <a:ea typeface="微软雅黑" panose="020B0503020204020204" pitchFamily="34" charset="-122"/>
              </a:rPr>
              <a:t>工具辅助解决冲突</a:t>
            </a:r>
            <a:endParaRPr lang="en-US" altLang="zh-CN" dirty="0" smtClean="0">
              <a:latin typeface="微软雅黑" panose="020B0503020204020204" pitchFamily="34" charset="-122"/>
              <a:ea typeface="微软雅黑" panose="020B0503020204020204" pitchFamily="34" charset="-122"/>
            </a:endParaRPr>
          </a:p>
        </p:txBody>
      </p:sp>
      <p:sp>
        <p:nvSpPr>
          <p:cNvPr id="15" name="矩形 14"/>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6"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sym typeface="+mn-ea"/>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pic>
        <p:nvPicPr>
          <p:cNvPr id="3" name="图片 2" descr="upload_post_object_v2_030820987"/>
          <p:cNvPicPr>
            <a:picLocks noChangeAspect="1"/>
          </p:cNvPicPr>
          <p:nvPr/>
        </p:nvPicPr>
        <p:blipFill>
          <a:blip r:embed="rId1"/>
          <a:stretch>
            <a:fillRect/>
          </a:stretch>
        </p:blipFill>
        <p:spPr>
          <a:xfrm>
            <a:off x="3422969" y="1538766"/>
            <a:ext cx="5346026" cy="4634409"/>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69146" y="418427"/>
            <a:ext cx="10628768" cy="36830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第二步，点击</a:t>
            </a:r>
            <a:r>
              <a:rPr lang="en-US" altLang="zh-CN" dirty="0" smtClean="0">
                <a:latin typeface="微软雅黑" panose="020B0503020204020204" pitchFamily="34" charset="-122"/>
                <a:ea typeface="微软雅黑" panose="020B0503020204020204" pitchFamily="34" charset="-122"/>
              </a:rPr>
              <a:t>Fork</a:t>
            </a: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0"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969146" y="3416333"/>
            <a:ext cx="8636493"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第三步，点击“</a:t>
            </a:r>
            <a:r>
              <a:rPr lang="en-US" altLang="zh-CN" dirty="0" smtClean="0">
                <a:latin typeface="微软雅黑" panose="020B0503020204020204" pitchFamily="34" charset="-122"/>
                <a:ea typeface="微软雅黑" panose="020B0503020204020204" pitchFamily="34" charset="-122"/>
              </a:rPr>
              <a:t>Select</a:t>
            </a:r>
            <a:r>
              <a:rPr lang="zh-CN" altLang="en-US" dirty="0" smtClean="0">
                <a:latin typeface="微软雅黑" panose="020B0503020204020204" pitchFamily="34" charset="-122"/>
                <a:ea typeface="微软雅黑" panose="020B0503020204020204" pitchFamily="34" charset="-122"/>
              </a:rPr>
              <a:t>”，选择</a:t>
            </a:r>
            <a:r>
              <a:rPr lang="en-US" altLang="zh-CN" dirty="0" smtClean="0">
                <a:latin typeface="微软雅黑" panose="020B0503020204020204" pitchFamily="34" charset="-122"/>
                <a:ea typeface="微软雅黑" panose="020B0503020204020204" pitchFamily="34" charset="-122"/>
              </a:rPr>
              <a:t>fork</a:t>
            </a:r>
            <a:r>
              <a:rPr lang="zh-CN" altLang="en-US" dirty="0" smtClean="0">
                <a:latin typeface="微软雅黑" panose="020B0503020204020204" pitchFamily="34" charset="-122"/>
                <a:ea typeface="微软雅黑" panose="020B0503020204020204" pitchFamily="34" charset="-122"/>
              </a:rPr>
              <a:t>到自己</a:t>
            </a:r>
            <a:r>
              <a:rPr lang="zh-CN" altLang="en-US" dirty="0">
                <a:latin typeface="微软雅黑" panose="020B0503020204020204" pitchFamily="34" charset="-122"/>
                <a:ea typeface="微软雅黑" panose="020B0503020204020204" pitchFamily="34" charset="-122"/>
              </a:rPr>
              <a:t>的账号，将项目</a:t>
            </a:r>
            <a:r>
              <a:rPr lang="en-US" altLang="zh-CN" dirty="0">
                <a:latin typeface="微软雅黑" panose="020B0503020204020204" pitchFamily="34" charset="-122"/>
                <a:ea typeface="微软雅黑" panose="020B0503020204020204" pitchFamily="34" charset="-122"/>
              </a:rPr>
              <a:t>copy</a:t>
            </a:r>
            <a:r>
              <a:rPr lang="zh-CN" altLang="en-US" dirty="0">
                <a:latin typeface="微软雅黑" panose="020B0503020204020204" pitchFamily="34" charset="-122"/>
                <a:ea typeface="微软雅黑" panose="020B0503020204020204" pitchFamily="34" charset="-122"/>
              </a:rPr>
              <a:t>到自己的远程</a:t>
            </a:r>
            <a:endParaRPr lang="en-US" altLang="zh-CN"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3112770" y="3833495"/>
            <a:ext cx="6263640" cy="2362200"/>
          </a:xfrm>
          <a:prstGeom prst="rect">
            <a:avLst/>
          </a:prstGeom>
        </p:spPr>
      </p:pic>
      <p:pic>
        <p:nvPicPr>
          <p:cNvPr id="2" name="图片 1"/>
          <p:cNvPicPr>
            <a:picLocks noChangeAspect="1"/>
          </p:cNvPicPr>
          <p:nvPr/>
        </p:nvPicPr>
        <p:blipFill>
          <a:blip r:embed="rId2"/>
          <a:stretch>
            <a:fillRect/>
          </a:stretch>
        </p:blipFill>
        <p:spPr>
          <a:xfrm>
            <a:off x="3301365" y="36830"/>
            <a:ext cx="6649720" cy="3263265"/>
          </a:xfrm>
          <a:prstGeom prst="rect">
            <a:avLst/>
          </a:prstGeom>
        </p:spPr>
      </p:pic>
      <p:sp>
        <p:nvSpPr>
          <p:cNvPr id="5" name="矩形 4"/>
          <p:cNvSpPr/>
          <p:nvPr userDrawn="1"/>
        </p:nvSpPr>
        <p:spPr>
          <a:xfrm>
            <a:off x="9132570" y="417830"/>
            <a:ext cx="743585" cy="370205"/>
          </a:xfrm>
          <a:prstGeom prst="rect">
            <a:avLst/>
          </a:prstGeom>
          <a:noFill/>
          <a:ln w="28575"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848557" y="564565"/>
            <a:ext cx="9879367" cy="368300"/>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Step4</a:t>
            </a:r>
            <a:r>
              <a:rPr lang="zh-CN" altLang="en-US" dirty="0" smtClean="0">
                <a:latin typeface="微软雅黑" panose="020B0503020204020204" pitchFamily="34" charset="-122"/>
                <a:ea typeface="微软雅黑" panose="020B0503020204020204" pitchFamily="34" charset="-122"/>
              </a:rPr>
              <a:t>：将解决完冲突后，合并的内容提交推送</a:t>
            </a:r>
            <a:endParaRPr lang="en-US" altLang="zh-CN" dirty="0" smtClean="0">
              <a:latin typeface="微软雅黑" panose="020B0503020204020204" pitchFamily="34" charset="-122"/>
              <a:ea typeface="微软雅黑" panose="020B0503020204020204" pitchFamily="34" charset="-122"/>
            </a:endParaRPr>
          </a:p>
        </p:txBody>
      </p:sp>
      <p:sp>
        <p:nvSpPr>
          <p:cNvPr id="6" name="矩形 5"/>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7"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sym typeface="+mn-ea"/>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pic>
        <p:nvPicPr>
          <p:cNvPr id="4" name="图片 3" descr="upload_post_object_v2_071130685"/>
          <p:cNvPicPr>
            <a:picLocks noChangeAspect="1"/>
          </p:cNvPicPr>
          <p:nvPr/>
        </p:nvPicPr>
        <p:blipFill>
          <a:blip r:embed="rId1"/>
          <a:stretch>
            <a:fillRect/>
          </a:stretch>
        </p:blipFill>
        <p:spPr>
          <a:xfrm>
            <a:off x="848515" y="1055114"/>
            <a:ext cx="5242269" cy="5064708"/>
          </a:xfrm>
          <a:prstGeom prst="rect">
            <a:avLst/>
          </a:prstGeom>
        </p:spPr>
      </p:pic>
      <p:pic>
        <p:nvPicPr>
          <p:cNvPr id="5" name="图片 4" descr="upload_post_object_v2_851152332"/>
          <p:cNvPicPr>
            <a:picLocks noChangeAspect="1"/>
          </p:cNvPicPr>
          <p:nvPr/>
        </p:nvPicPr>
        <p:blipFill>
          <a:blip r:embed="rId2"/>
          <a:stretch>
            <a:fillRect/>
          </a:stretch>
        </p:blipFill>
        <p:spPr>
          <a:xfrm>
            <a:off x="6367304" y="2004093"/>
            <a:ext cx="5114751" cy="3166698"/>
          </a:xfrm>
          <a:prstGeom prst="rect">
            <a:avLst/>
          </a:prstGeom>
        </p:spPr>
      </p:pic>
      <p:pic>
        <p:nvPicPr>
          <p:cNvPr id="2" name="图片 1"/>
          <p:cNvPicPr>
            <a:picLocks noChangeAspect="1"/>
          </p:cNvPicPr>
          <p:nvPr/>
        </p:nvPicPr>
        <p:blipFill>
          <a:blip r:embed="rId3"/>
          <a:stretch>
            <a:fillRect/>
          </a:stretch>
        </p:blipFill>
        <p:spPr>
          <a:xfrm>
            <a:off x="4286250" y="4432300"/>
            <a:ext cx="1488440" cy="611505"/>
          </a:xfrm>
          <a:prstGeom prst="rect">
            <a:avLst/>
          </a:prstGeom>
        </p:spPr>
      </p:pic>
      <p:pic>
        <p:nvPicPr>
          <p:cNvPr id="3" name="图片 2"/>
          <p:cNvPicPr>
            <a:picLocks noChangeAspect="1"/>
          </p:cNvPicPr>
          <p:nvPr/>
        </p:nvPicPr>
        <p:blipFill>
          <a:blip r:embed="rId4"/>
          <a:stretch>
            <a:fillRect/>
          </a:stretch>
        </p:blipFill>
        <p:spPr>
          <a:xfrm>
            <a:off x="1039495" y="1100455"/>
            <a:ext cx="1876425" cy="15621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937510" y="1056528"/>
            <a:ext cx="5723340" cy="645160"/>
          </a:xfrm>
          <a:prstGeom prst="rect">
            <a:avLst/>
          </a:prstGeom>
          <a:noFill/>
        </p:spPr>
        <p:txBody>
          <a:bodyPr wrap="square" rtlCol="0">
            <a:noAutofit/>
          </a:bodyPr>
          <a:lstStyle/>
          <a:p>
            <a:r>
              <a:rPr lang="zh-CN" altLang="en-US" dirty="0" smtClean="0">
                <a:latin typeface="微软雅黑" panose="020B0503020204020204" pitchFamily="34" charset="-122"/>
                <a:ea typeface="微软雅黑" panose="020B0503020204020204" pitchFamily="34" charset="-122"/>
              </a:rPr>
              <a:t>在远程刷新下会发现，</a:t>
            </a:r>
            <a:r>
              <a:rPr lang="en-US" altLang="zh-CN" dirty="0" smtClean="0">
                <a:latin typeface="微软雅黑" panose="020B0503020204020204" pitchFamily="34" charset="-122"/>
                <a:ea typeface="微软雅黑" panose="020B0503020204020204" pitchFamily="34" charset="-122"/>
              </a:rPr>
              <a:t>Merge Requests</a:t>
            </a:r>
            <a:r>
              <a:rPr lang="zh-CN" altLang="en-US" dirty="0" smtClean="0">
                <a:latin typeface="微软雅黑" panose="020B0503020204020204" pitchFamily="34" charset="-122"/>
                <a:ea typeface="微软雅黑" panose="020B0503020204020204" pitchFamily="34" charset="-122"/>
              </a:rPr>
              <a:t>合并完成</a:t>
            </a:r>
            <a:endParaRPr lang="en-US" altLang="zh-CN" dirty="0" smtClean="0">
              <a:latin typeface="微软雅黑" panose="020B0503020204020204" pitchFamily="34" charset="-122"/>
              <a:ea typeface="微软雅黑" panose="020B0503020204020204" pitchFamily="34" charset="-122"/>
            </a:endParaRPr>
          </a:p>
        </p:txBody>
      </p:sp>
      <p:sp>
        <p:nvSpPr>
          <p:cNvPr id="15" name="文本框 14"/>
          <p:cNvSpPr txBox="1"/>
          <p:nvPr/>
        </p:nvSpPr>
        <p:spPr>
          <a:xfrm>
            <a:off x="848557" y="564565"/>
            <a:ext cx="9879367" cy="368300"/>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Step4</a:t>
            </a:r>
            <a:r>
              <a:rPr lang="zh-CN" altLang="en-US" dirty="0" smtClean="0">
                <a:latin typeface="微软雅黑" panose="020B0503020204020204" pitchFamily="34" charset="-122"/>
                <a:ea typeface="微软雅黑" panose="020B0503020204020204" pitchFamily="34" charset="-122"/>
              </a:rPr>
              <a:t>：将解决完冲突后，合并的内容提交推送</a:t>
            </a:r>
            <a:endParaRPr lang="en-US" altLang="zh-CN" dirty="0" smtClean="0">
              <a:latin typeface="微软雅黑" panose="020B0503020204020204" pitchFamily="34" charset="-122"/>
              <a:ea typeface="微软雅黑" panose="020B0503020204020204" pitchFamily="34" charset="-122"/>
            </a:endParaRPr>
          </a:p>
        </p:txBody>
      </p:sp>
      <p:sp>
        <p:nvSpPr>
          <p:cNvPr id="6" name="矩形 5"/>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7"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sym typeface="+mn-ea"/>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pic>
        <p:nvPicPr>
          <p:cNvPr id="5" name="图片 4" descr="upload_post_object_v2_159198382"/>
          <p:cNvPicPr>
            <a:picLocks noChangeAspect="1"/>
          </p:cNvPicPr>
          <p:nvPr/>
        </p:nvPicPr>
        <p:blipFill>
          <a:blip r:embed="rId1"/>
          <a:stretch>
            <a:fillRect/>
          </a:stretch>
        </p:blipFill>
        <p:spPr>
          <a:xfrm>
            <a:off x="828040" y="1826260"/>
            <a:ext cx="6644005" cy="378587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77537" y="386177"/>
            <a:ext cx="9621180" cy="645160"/>
          </a:xfrm>
          <a:prstGeom prst="rect">
            <a:avLst/>
          </a:prstGeom>
          <a:noFill/>
        </p:spPr>
        <p:txBody>
          <a:bodyPr wrap="square" rtlCol="0">
            <a:noAutofit/>
          </a:bodyPr>
          <a:lstStyle/>
          <a:p>
            <a:r>
              <a:rPr lang="zh-CN" altLang="en-US" dirty="0" smtClean="0">
                <a:latin typeface="微软雅黑" panose="020B0503020204020204" pitchFamily="34" charset="-122"/>
                <a:ea typeface="微软雅黑" panose="020B0503020204020204" pitchFamily="34" charset="-122"/>
              </a:rPr>
              <a:t>第八步，本组本周内容全部汇总完成后，</a:t>
            </a:r>
            <a:r>
              <a:rPr lang="en-US" altLang="zh-CN" dirty="0" smtClean="0">
                <a:latin typeface="微软雅黑" panose="020B0503020204020204" pitchFamily="34" charset="-122"/>
                <a:ea typeface="微软雅黑" panose="020B0503020204020204" pitchFamily="34" charset="-122"/>
              </a:rPr>
              <a:t>Merge Requests</a:t>
            </a:r>
            <a:r>
              <a:rPr lang="zh-CN" altLang="en-US" dirty="0" smtClean="0">
                <a:latin typeface="微软雅黑" panose="020B0503020204020204" pitchFamily="34" charset="-122"/>
                <a:ea typeface="微软雅黑" panose="020B0503020204020204" pitchFamily="34" charset="-122"/>
              </a:rPr>
              <a:t>到助教的远程仓库</a:t>
            </a:r>
            <a:r>
              <a:rPr lang="en-US" altLang="zh-CN" dirty="0" smtClean="0">
                <a:latin typeface="微软雅黑" panose="020B0503020204020204" pitchFamily="34" charset="-122"/>
                <a:ea typeface="微软雅黑" panose="020B0503020204020204" pitchFamily="34" charset="-122"/>
              </a:rPr>
              <a:t>NK2025</a:t>
            </a:r>
            <a:endParaRPr lang="en-US" altLang="zh-CN"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77240" y="1085215"/>
            <a:ext cx="10364470" cy="5013325"/>
          </a:xfrm>
          <a:prstGeom prst="rect">
            <a:avLst/>
          </a:prstGeom>
        </p:spPr>
      </p:pic>
      <p:sp>
        <p:nvSpPr>
          <p:cNvPr id="5" name="矩形 4"/>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6"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sym typeface="+mn-ea"/>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77537" y="386177"/>
            <a:ext cx="10665780" cy="92202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第九步，本组本周内容全部汇总完成后，</a:t>
            </a:r>
            <a:r>
              <a:rPr lang="en-US" altLang="zh-CN" dirty="0" smtClean="0">
                <a:latin typeface="微软雅黑" panose="020B0503020204020204" pitchFamily="34" charset="-122"/>
                <a:ea typeface="微软雅黑" panose="020B0503020204020204" pitchFamily="34" charset="-122"/>
              </a:rPr>
              <a:t>Merge Requests</a:t>
            </a:r>
            <a:r>
              <a:rPr lang="zh-CN" altLang="en-US" dirty="0" smtClean="0">
                <a:latin typeface="微软雅黑" panose="020B0503020204020204" pitchFamily="34" charset="-122"/>
                <a:ea typeface="微软雅黑" panose="020B0503020204020204" pitchFamily="34" charset="-122"/>
              </a:rPr>
              <a:t>组内全部成员，使组内仓库内容保持一致</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（在</a:t>
            </a:r>
            <a:r>
              <a:rPr lang="en-US" altLang="zh-CN" dirty="0" err="1" smtClean="0">
                <a:latin typeface="微软雅黑" panose="020B0503020204020204" pitchFamily="34" charset="-122"/>
                <a:ea typeface="微软雅黑" panose="020B0503020204020204" pitchFamily="34" charset="-122"/>
              </a:rPr>
              <a:t>gitlab</a:t>
            </a:r>
            <a:r>
              <a:rPr lang="zh-CN" altLang="en-US" dirty="0" smtClean="0">
                <a:latin typeface="微软雅黑" panose="020B0503020204020204" pitchFamily="34" charset="-122"/>
                <a:ea typeface="微软雅黑" panose="020B0503020204020204" pitchFamily="34" charset="-122"/>
              </a:rPr>
              <a:t>上同组成员需经常通过互相发送合并请求并接受来保持大家仓库一致性，在本地修改仓库时先进行</a:t>
            </a:r>
            <a:r>
              <a:rPr lang="en-US" altLang="zh-CN" dirty="0" smtClean="0">
                <a:latin typeface="微软雅黑" panose="020B0503020204020204" pitchFamily="34" charset="-122"/>
                <a:ea typeface="微软雅黑" panose="020B0503020204020204" pitchFamily="34" charset="-122"/>
              </a:rPr>
              <a:t>pull</a:t>
            </a:r>
            <a:r>
              <a:rPr lang="zh-CN" altLang="en-US" dirty="0" smtClean="0">
                <a:latin typeface="微软雅黑" panose="020B0503020204020204" pitchFamily="34" charset="-122"/>
                <a:ea typeface="微软雅黑" panose="020B0503020204020204" pitchFamily="34" charset="-122"/>
              </a:rPr>
              <a:t>操作更新本地仓库后，再修改也可以减少一些冲突的发生）</a:t>
            </a:r>
            <a:endParaRPr lang="en-US" altLang="zh-CN" dirty="0" smtClean="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34060" y="1943100"/>
            <a:ext cx="10311130" cy="1891665"/>
          </a:xfrm>
          <a:prstGeom prst="rect">
            <a:avLst/>
          </a:prstGeom>
        </p:spPr>
      </p:pic>
      <p:sp>
        <p:nvSpPr>
          <p:cNvPr id="4" name="矩形 3"/>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5"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sym typeface="+mn-ea"/>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96638" y="268516"/>
            <a:ext cx="2678821" cy="461404"/>
          </a:xfrm>
          <a:prstGeom prst="rect">
            <a:avLst/>
          </a:prstGeom>
          <a:noFill/>
        </p:spPr>
        <p:txBody>
          <a:bodyPr wrap="square" rtlCol="0">
            <a:noAutofit/>
          </a:bodyPr>
          <a:lstStyle/>
          <a:p>
            <a:r>
              <a:rPr lang="zh-CN" altLang="en-US" sz="2400" b="1" dirty="0" smtClean="0">
                <a:latin typeface="微软雅黑" panose="020B0503020204020204" pitchFamily="34" charset="-122"/>
                <a:ea typeface="微软雅黑" panose="020B0503020204020204" pitchFamily="34" charset="-122"/>
              </a:rPr>
              <a:t>三、使用规则</a:t>
            </a:r>
            <a:endParaRPr lang="zh-CN" altLang="en-US" sz="24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896642" y="780962"/>
            <a:ext cx="11150356" cy="646331"/>
          </a:xfrm>
          <a:prstGeom prst="rect">
            <a:avLst/>
          </a:prstGeom>
          <a:noFill/>
        </p:spPr>
        <p:txBody>
          <a:bodyPr wrap="square" rtlCol="0">
            <a:spAutoFit/>
          </a:bodyPr>
          <a:lstStyle/>
          <a:p>
            <a:r>
              <a:rPr lang="en-US" altLang="zh-CN" b="1" dirty="0" smtClean="0">
                <a:latin typeface="微软雅黑" panose="020B0503020204020204" pitchFamily="34" charset="-122"/>
                <a:ea typeface="微软雅黑" panose="020B0503020204020204" pitchFamily="34" charset="-122"/>
              </a:rPr>
              <a:t>1.</a:t>
            </a:r>
            <a:r>
              <a:rPr lang="zh-CN" altLang="en-US" b="1" dirty="0" smtClean="0">
                <a:latin typeface="微软雅黑" panose="020B0503020204020204" pitchFamily="34" charset="-122"/>
                <a:ea typeface="微软雅黑" panose="020B0503020204020204" pitchFamily="34" charset="-122"/>
              </a:rPr>
              <a:t>注册账户时，</a:t>
            </a:r>
            <a:r>
              <a:rPr lang="en-US" altLang="zh-CN" b="1" dirty="0" smtClean="0">
                <a:latin typeface="微软雅黑" panose="020B0503020204020204" pitchFamily="34" charset="-122"/>
                <a:ea typeface="微软雅黑" panose="020B0503020204020204" pitchFamily="34" charset="-122"/>
              </a:rPr>
              <a:t>first name</a:t>
            </a:r>
            <a:r>
              <a:rPr lang="zh-CN" altLang="en-US" b="1" dirty="0" smtClean="0">
                <a:latin typeface="微软雅黑" panose="020B0503020204020204" pitchFamily="34" charset="-122"/>
                <a:ea typeface="微软雅黑" panose="020B0503020204020204" pitchFamily="34" charset="-122"/>
              </a:rPr>
              <a:t>填写</a:t>
            </a:r>
            <a:r>
              <a:rPr lang="en-US" altLang="zh-CN" b="1" dirty="0" smtClean="0">
                <a:latin typeface="微软雅黑" panose="020B0503020204020204" pitchFamily="34" charset="-122"/>
                <a:ea typeface="微软雅黑" panose="020B0503020204020204" pitchFamily="34" charset="-122"/>
              </a:rPr>
              <a:t>G+</a:t>
            </a:r>
            <a:r>
              <a:rPr lang="zh-CN" altLang="en-US" b="1" dirty="0" smtClean="0">
                <a:latin typeface="微软雅黑" panose="020B0503020204020204" pitchFamily="34" charset="-122"/>
                <a:ea typeface="微软雅黑" panose="020B0503020204020204" pitchFamily="34" charset="-122"/>
              </a:rPr>
              <a:t>组号，</a:t>
            </a:r>
            <a:r>
              <a:rPr lang="en-US" altLang="zh-CN" b="1" dirty="0" smtClean="0">
                <a:latin typeface="微软雅黑" panose="020B0503020204020204" pitchFamily="34" charset="-122"/>
                <a:ea typeface="微软雅黑" panose="020B0503020204020204" pitchFamily="34" charset="-122"/>
              </a:rPr>
              <a:t>last name</a:t>
            </a:r>
            <a:r>
              <a:rPr lang="zh-CN" altLang="en-US" b="1" dirty="0">
                <a:latin typeface="微软雅黑" panose="020B0503020204020204" pitchFamily="34" charset="-122"/>
                <a:ea typeface="微软雅黑" panose="020B0503020204020204" pitchFamily="34" charset="-122"/>
              </a:rPr>
              <a:t>填写角色</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姓</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年级，</a:t>
            </a:r>
            <a:r>
              <a:rPr lang="en-US" altLang="zh-CN" b="1" dirty="0" smtClean="0">
                <a:latin typeface="微软雅黑" panose="020B0503020204020204" pitchFamily="34" charset="-122"/>
                <a:ea typeface="微软雅黑" panose="020B0503020204020204" pitchFamily="34" charset="-122"/>
              </a:rPr>
              <a:t>username</a:t>
            </a:r>
            <a:r>
              <a:rPr lang="zh-CN" altLang="en-US" b="1" dirty="0" smtClean="0">
                <a:latin typeface="微软雅黑" panose="020B0503020204020204" pitchFamily="34" charset="-122"/>
                <a:ea typeface="微软雅黑" panose="020B0503020204020204" pitchFamily="34" charset="-122"/>
              </a:rPr>
              <a:t>姓名，例如，张三 </a:t>
            </a:r>
            <a:r>
              <a:rPr lang="zh-CN" altLang="en-US" b="1" dirty="0">
                <a:latin typeface="微软雅黑" panose="020B0503020204020204" pitchFamily="34" charset="-122"/>
                <a:ea typeface="微软雅黑" panose="020B0503020204020204" pitchFamily="34" charset="-122"/>
              </a:rPr>
              <a:t>组长</a:t>
            </a:r>
            <a:r>
              <a:rPr lang="zh-CN" altLang="en-US" b="1" dirty="0" smtClean="0">
                <a:latin typeface="微软雅黑" panose="020B0503020204020204" pitchFamily="34" charset="-122"/>
                <a:ea typeface="微软雅黑" panose="020B0503020204020204" pitchFamily="34" charset="-122"/>
              </a:rPr>
              <a:t> </a:t>
            </a:r>
            <a:r>
              <a:rPr lang="en-US" altLang="zh-CN" b="1" dirty="0" smtClean="0">
                <a:latin typeface="微软雅黑" panose="020B0503020204020204" pitchFamily="34" charset="-122"/>
                <a:ea typeface="微软雅黑" panose="020B0503020204020204" pitchFamily="34" charset="-122"/>
              </a:rPr>
              <a:t>1</a:t>
            </a:r>
            <a:r>
              <a:rPr lang="zh-CN" altLang="en-US" b="1" dirty="0" smtClean="0">
                <a:latin typeface="微软雅黑" panose="020B0503020204020204" pitchFamily="34" charset="-122"/>
                <a:ea typeface="微软雅黑" panose="020B0503020204020204" pitchFamily="34" charset="-122"/>
              </a:rPr>
              <a:t>组：</a:t>
            </a:r>
            <a:r>
              <a:rPr lang="en-US" altLang="zh-CN" b="1" dirty="0" smtClean="0">
                <a:latin typeface="微软雅黑" panose="020B0503020204020204" pitchFamily="34" charset="-122"/>
                <a:ea typeface="微软雅黑" panose="020B0503020204020204" pitchFamily="34" charset="-122"/>
              </a:rPr>
              <a:t>first name:</a:t>
            </a:r>
            <a:r>
              <a:rPr lang="en-US" altLang="zh-CN" b="1" dirty="0" smtClean="0">
                <a:solidFill>
                  <a:srgbClr val="FF0000"/>
                </a:solidFill>
                <a:latin typeface="微软雅黑" panose="020B0503020204020204" pitchFamily="34" charset="-122"/>
                <a:ea typeface="微软雅黑" panose="020B0503020204020204" pitchFamily="34" charset="-122"/>
              </a:rPr>
              <a:t>G1    </a:t>
            </a:r>
            <a:r>
              <a:rPr lang="en-US" altLang="zh-CN" b="1" dirty="0" smtClean="0">
                <a:latin typeface="微软雅黑" panose="020B0503020204020204" pitchFamily="34" charset="-122"/>
                <a:ea typeface="微软雅黑" panose="020B0503020204020204" pitchFamily="34" charset="-122"/>
              </a:rPr>
              <a:t>last </a:t>
            </a:r>
            <a:r>
              <a:rPr lang="en-US" altLang="zh-CN" b="1" dirty="0">
                <a:latin typeface="微软雅黑" panose="020B0503020204020204" pitchFamily="34" charset="-122"/>
                <a:ea typeface="微软雅黑" panose="020B0503020204020204" pitchFamily="34" charset="-122"/>
              </a:rPr>
              <a:t>name :</a:t>
            </a:r>
            <a:r>
              <a:rPr lang="en-US" altLang="zh-CN" b="1" dirty="0" smtClean="0">
                <a:solidFill>
                  <a:srgbClr val="FF0000"/>
                </a:solidFill>
                <a:latin typeface="微软雅黑" panose="020B0503020204020204" pitchFamily="34" charset="-122"/>
                <a:ea typeface="微软雅黑" panose="020B0503020204020204" pitchFamily="34" charset="-122"/>
              </a:rPr>
              <a:t>LeaZhang20</a:t>
            </a:r>
            <a:r>
              <a:rPr lang="zh-CN" altLang="en-US" b="1" dirty="0" smtClean="0">
                <a:latin typeface="微软雅黑" panose="020B0503020204020204" pitchFamily="34" charset="-122"/>
                <a:ea typeface="微软雅黑" panose="020B0503020204020204" pitchFamily="34" charset="-122"/>
              </a:rPr>
              <a:t>   </a:t>
            </a:r>
            <a:r>
              <a:rPr lang="en-US" altLang="zh-CN" b="1" dirty="0" err="1" smtClean="0">
                <a:latin typeface="微软雅黑" panose="020B0503020204020204" pitchFamily="34" charset="-122"/>
                <a:ea typeface="微软雅黑" panose="020B0503020204020204" pitchFamily="34" charset="-122"/>
              </a:rPr>
              <a:t>username:</a:t>
            </a:r>
            <a:r>
              <a:rPr lang="en-US" altLang="zh-CN" b="1" dirty="0" err="1" smtClean="0">
                <a:solidFill>
                  <a:srgbClr val="FF0000"/>
                </a:solidFill>
                <a:latin typeface="微软雅黑" panose="020B0503020204020204" pitchFamily="34" charset="-122"/>
                <a:ea typeface="微软雅黑" panose="020B0503020204020204" pitchFamily="34" charset="-122"/>
              </a:rPr>
              <a:t>zhangsan</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96642" y="1574169"/>
            <a:ext cx="11150356" cy="645160"/>
          </a:xfrm>
          <a:prstGeom prst="rect">
            <a:avLst/>
          </a:prstGeom>
          <a:noFill/>
        </p:spPr>
        <p:txBody>
          <a:bodyPr wrap="square" rtlCol="0">
            <a:spAutoFit/>
          </a:bodyPr>
          <a:lstStyle/>
          <a:p>
            <a:r>
              <a:rPr lang="en-US" altLang="zh-CN" b="1" dirty="0" smtClean="0">
                <a:latin typeface="微软雅黑" panose="020B0503020204020204" pitchFamily="34" charset="-122"/>
                <a:ea typeface="微软雅黑" panose="020B0503020204020204" pitchFamily="34" charset="-122"/>
              </a:rPr>
              <a:t>2.Fork</a:t>
            </a:r>
            <a:r>
              <a:rPr lang="zh-CN" altLang="en-US" b="1" dirty="0" smtClean="0">
                <a:latin typeface="微软雅黑" panose="020B0503020204020204" pitchFamily="34" charset="-122"/>
                <a:ea typeface="微软雅黑" panose="020B0503020204020204" pitchFamily="34" charset="-122"/>
              </a:rPr>
              <a:t>规则，各组组长</a:t>
            </a:r>
            <a:r>
              <a:rPr lang="en-US" altLang="zh-CN" b="1" dirty="0" smtClean="0">
                <a:latin typeface="微软雅黑" panose="020B0503020204020204" pitchFamily="34" charset="-122"/>
                <a:ea typeface="微软雅黑" panose="020B0503020204020204" pitchFamily="34" charset="-122"/>
              </a:rPr>
              <a:t>fork</a:t>
            </a:r>
            <a:r>
              <a:rPr lang="zh-CN" altLang="en-US" b="1" dirty="0" smtClean="0">
                <a:latin typeface="微软雅黑" panose="020B0503020204020204" pitchFamily="34" charset="-122"/>
                <a:ea typeface="微软雅黑" panose="020B0503020204020204" pitchFamily="34" charset="-122"/>
              </a:rPr>
              <a:t>房间助教的远程仓库，</a:t>
            </a:r>
            <a:r>
              <a:rPr lang="en-US" altLang="zh-CN" b="1" dirty="0" smtClean="0">
                <a:latin typeface="微软雅黑" panose="020B0503020204020204" pitchFamily="34" charset="-122"/>
                <a:ea typeface="微软雅黑" panose="020B0503020204020204" pitchFamily="34" charset="-122"/>
              </a:rPr>
              <a:t>clone</a:t>
            </a:r>
            <a:r>
              <a:rPr lang="zh-CN" altLang="en-US" b="1" dirty="0" smtClean="0">
                <a:latin typeface="微软雅黑" panose="020B0503020204020204" pitchFamily="34" charset="-122"/>
                <a:ea typeface="微软雅黑" panose="020B0503020204020204" pitchFamily="34" charset="-122"/>
              </a:rPr>
              <a:t>到本地完成相关配置，组内成员再</a:t>
            </a:r>
            <a:r>
              <a:rPr lang="en-US" altLang="zh-CN" b="1" dirty="0" smtClean="0">
                <a:latin typeface="微软雅黑" panose="020B0503020204020204" pitchFamily="34" charset="-122"/>
                <a:ea typeface="微软雅黑" panose="020B0503020204020204" pitchFamily="34" charset="-122"/>
              </a:rPr>
              <a:t>fork</a:t>
            </a:r>
            <a:r>
              <a:rPr lang="zh-CN" altLang="en-US" b="1" dirty="0" smtClean="0">
                <a:latin typeface="微软雅黑" panose="020B0503020204020204" pitchFamily="34" charset="-122"/>
                <a:ea typeface="微软雅黑" panose="020B0503020204020204" pitchFamily="34" charset="-122"/>
              </a:rPr>
              <a:t>组长远程仓库。</a:t>
            </a:r>
            <a:endParaRPr lang="zh-CN" altLang="en-US"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896642" y="2339955"/>
            <a:ext cx="11150356" cy="645160"/>
          </a:xfrm>
          <a:prstGeom prst="rect">
            <a:avLst/>
          </a:prstGeom>
          <a:noFill/>
        </p:spPr>
        <p:txBody>
          <a:bodyPr wrap="square" rtlCol="0">
            <a:spAutoFit/>
          </a:bodyPr>
          <a:lstStyle/>
          <a:p>
            <a:r>
              <a:rPr lang="en-US" altLang="zh-CN" b="1" dirty="0" smtClean="0">
                <a:latin typeface="微软雅黑" panose="020B0503020204020204" pitchFamily="34" charset="-122"/>
                <a:ea typeface="微软雅黑" panose="020B0503020204020204" pitchFamily="34" charset="-122"/>
              </a:rPr>
              <a:t>3.commit</a:t>
            </a:r>
            <a:r>
              <a:rPr lang="zh-CN" altLang="en-US" b="1" dirty="0" smtClean="0">
                <a:latin typeface="微软雅黑" panose="020B0503020204020204" pitchFamily="34" charset="-122"/>
                <a:ea typeface="微软雅黑" panose="020B0503020204020204" pitchFamily="34" charset="-122"/>
              </a:rPr>
              <a:t>规则，每一次提交时，</a:t>
            </a:r>
            <a:r>
              <a:rPr lang="zh-CN" altLang="en-US" b="1" dirty="0" smtClean="0">
                <a:solidFill>
                  <a:srgbClr val="FF0000"/>
                </a:solidFill>
                <a:highlight>
                  <a:srgbClr val="FFFF00"/>
                </a:highlight>
                <a:latin typeface="微软雅黑" panose="020B0503020204020204" pitchFamily="34" charset="-122"/>
                <a:ea typeface="微软雅黑" panose="020B0503020204020204" pitchFamily="34" charset="-122"/>
              </a:rPr>
              <a:t>必须填写提交说明日志信息</a:t>
            </a:r>
            <a:r>
              <a:rPr lang="zh-CN" altLang="en-US" b="1" dirty="0" smtClean="0">
                <a:latin typeface="微软雅黑" panose="020B0503020204020204" pitchFamily="34" charset="-122"/>
                <a:ea typeface="微软雅黑" panose="020B0503020204020204" pitchFamily="34" charset="-122"/>
              </a:rPr>
              <a:t>，勾选作者信息，注明第几周，本次提交增加</a:t>
            </a:r>
            <a:r>
              <a:rPr lang="en-US" altLang="zh-CN" b="1" dirty="0" smtClean="0">
                <a:latin typeface="微软雅黑" panose="020B0503020204020204" pitchFamily="34" charset="-122"/>
                <a:ea typeface="微软雅黑" panose="020B0503020204020204" pitchFamily="34" charset="-122"/>
              </a:rPr>
              <a:t>&amp;</a:t>
            </a:r>
            <a:r>
              <a:rPr lang="zh-CN" altLang="en-US" b="1" dirty="0" smtClean="0">
                <a:latin typeface="微软雅黑" panose="020B0503020204020204" pitchFamily="34" charset="-122"/>
                <a:ea typeface="微软雅黑" panose="020B0503020204020204" pitchFamily="34" charset="-122"/>
              </a:rPr>
              <a:t>修改的内容，例：第</a:t>
            </a:r>
            <a:r>
              <a:rPr lang="en-US" altLang="zh-CN" b="1" dirty="0" smtClean="0">
                <a:latin typeface="微软雅黑" panose="020B0503020204020204" pitchFamily="34" charset="-122"/>
                <a:ea typeface="微软雅黑" panose="020B0503020204020204" pitchFamily="34" charset="-122"/>
              </a:rPr>
              <a:t>1</a:t>
            </a:r>
            <a:r>
              <a:rPr lang="zh-CN" altLang="en-US" b="1" dirty="0" smtClean="0">
                <a:latin typeface="微软雅黑" panose="020B0503020204020204" pitchFamily="34" charset="-122"/>
                <a:ea typeface="微软雅黑" panose="020B0503020204020204" pitchFamily="34" charset="-122"/>
              </a:rPr>
              <a:t>周：</a:t>
            </a:r>
            <a:r>
              <a:rPr lang="en-US" altLang="zh-CN" b="1" dirty="0" smtClean="0">
                <a:latin typeface="微软雅黑" panose="020B0503020204020204" pitchFamily="34" charset="-122"/>
                <a:ea typeface="微软雅黑" panose="020B0503020204020204" pitchFamily="34" charset="-122"/>
              </a:rPr>
              <a:t>XXXXX</a:t>
            </a:r>
            <a:endParaRPr lang="zh-CN" altLang="en-US"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896642" y="3105741"/>
            <a:ext cx="11150356" cy="646331"/>
          </a:xfrm>
          <a:prstGeom prst="rect">
            <a:avLst/>
          </a:prstGeom>
          <a:noFill/>
        </p:spPr>
        <p:txBody>
          <a:bodyPr wrap="square" rtlCol="0">
            <a:spAutoFit/>
          </a:bodyPr>
          <a:lstStyle/>
          <a:p>
            <a:r>
              <a:rPr lang="en-US" altLang="zh-CN" b="1" dirty="0" smtClean="0">
                <a:latin typeface="微软雅黑" panose="020B0503020204020204" pitchFamily="34" charset="-122"/>
                <a:ea typeface="微软雅黑" panose="020B0503020204020204" pitchFamily="34" charset="-122"/>
              </a:rPr>
              <a:t>4.Merge Requests</a:t>
            </a:r>
            <a:r>
              <a:rPr lang="zh-CN" altLang="en-US" b="1" dirty="0" smtClean="0">
                <a:latin typeface="微软雅黑" panose="020B0503020204020204" pitchFamily="34" charset="-122"/>
                <a:ea typeface="微软雅黑" panose="020B0503020204020204" pitchFamily="34" charset="-122"/>
              </a:rPr>
              <a:t>规则，组内成员向组长发起合并请求，组长汇总完本周全部内容后，向</a:t>
            </a:r>
            <a:r>
              <a:rPr lang="zh-CN" altLang="en-US" b="1" dirty="0" smtClean="0">
                <a:solidFill>
                  <a:srgbClr val="FF0000"/>
                </a:solidFill>
                <a:latin typeface="微软雅黑" panose="020B0503020204020204" pitchFamily="34" charset="-122"/>
                <a:ea typeface="微软雅黑" panose="020B0503020204020204" pitchFamily="34" charset="-122"/>
              </a:rPr>
              <a:t>助教、组内全部成员</a:t>
            </a:r>
            <a:r>
              <a:rPr lang="zh-CN" altLang="en-US" b="1" dirty="0" smtClean="0">
                <a:latin typeface="微软雅黑" panose="020B0503020204020204" pitchFamily="34" charset="-122"/>
                <a:ea typeface="微软雅黑" panose="020B0503020204020204" pitchFamily="34" charset="-122"/>
              </a:rPr>
              <a:t>发起合并请求。</a:t>
            </a:r>
            <a:endParaRPr lang="en-US" altLang="zh-CN" b="1" dirty="0" smtClean="0">
              <a:latin typeface="微软雅黑" panose="020B0503020204020204" pitchFamily="34" charset="-122"/>
              <a:ea typeface="微软雅黑" panose="020B0503020204020204" pitchFamily="34" charset="-122"/>
            </a:endParaRPr>
          </a:p>
        </p:txBody>
      </p:sp>
      <p:sp>
        <p:nvSpPr>
          <p:cNvPr id="8" name="文本框 7"/>
          <p:cNvSpPr txBox="1"/>
          <p:nvPr/>
        </p:nvSpPr>
        <p:spPr>
          <a:xfrm>
            <a:off x="896642" y="3871527"/>
            <a:ext cx="11150356" cy="646331"/>
          </a:xfrm>
          <a:prstGeom prst="rect">
            <a:avLst/>
          </a:prstGeom>
          <a:noFill/>
        </p:spPr>
        <p:txBody>
          <a:bodyPr wrap="square" rtlCol="0">
            <a:spAutoFit/>
          </a:bodyPr>
          <a:lstStyle/>
          <a:p>
            <a:r>
              <a:rPr lang="en-US" altLang="zh-CN" b="1" dirty="0" smtClean="0">
                <a:latin typeface="微软雅黑" panose="020B0503020204020204" pitchFamily="34" charset="-122"/>
                <a:ea typeface="微软雅黑" panose="020B0503020204020204" pitchFamily="34" charset="-122"/>
              </a:rPr>
              <a:t>5.TortoiseGit</a:t>
            </a:r>
            <a:r>
              <a:rPr lang="zh-CN" altLang="en-US" b="1" dirty="0" smtClean="0">
                <a:latin typeface="微软雅黑" panose="020B0503020204020204" pitchFamily="34" charset="-122"/>
                <a:ea typeface="微软雅黑" panose="020B0503020204020204" pitchFamily="34" charset="-122"/>
              </a:rPr>
              <a:t>重新运行首次启动导向设置的时候，在配置用户信息时，名称填写你的</a:t>
            </a:r>
            <a:r>
              <a:rPr lang="en-US" altLang="zh-CN" b="1" dirty="0" smtClean="0">
                <a:latin typeface="微软雅黑" panose="020B0503020204020204" pitchFamily="34" charset="-122"/>
                <a:ea typeface="微软雅黑" panose="020B0503020204020204" pitchFamily="34" charset="-122"/>
              </a:rPr>
              <a:t>first </a:t>
            </a:r>
            <a:r>
              <a:rPr lang="en-US" altLang="zh-CN" b="1" dirty="0" err="1" smtClean="0">
                <a:latin typeface="微软雅黑" panose="020B0503020204020204" pitchFamily="34" charset="-122"/>
                <a:ea typeface="微软雅黑" panose="020B0503020204020204" pitchFamily="34" charset="-122"/>
              </a:rPr>
              <a:t>name+last</a:t>
            </a:r>
            <a:r>
              <a:rPr lang="en-US" altLang="zh-CN" b="1" dirty="0" smtClean="0">
                <a:latin typeface="微软雅黑" panose="020B0503020204020204" pitchFamily="34" charset="-122"/>
                <a:ea typeface="微软雅黑" panose="020B0503020204020204" pitchFamily="34" charset="-122"/>
              </a:rPr>
              <a:t> name</a:t>
            </a:r>
            <a:r>
              <a:rPr lang="zh-CN" altLang="en-US" b="1" dirty="0" smtClean="0">
                <a:latin typeface="微软雅黑" panose="020B0503020204020204" pitchFamily="34" charset="-122"/>
                <a:ea typeface="微软雅黑" panose="020B0503020204020204" pitchFamily="34" charset="-122"/>
              </a:rPr>
              <a:t>，如：</a:t>
            </a:r>
            <a:r>
              <a:rPr lang="en-US" altLang="zh-CN" b="1" dirty="0" smtClean="0">
                <a:latin typeface="微软雅黑" panose="020B0503020204020204" pitchFamily="34" charset="-122"/>
                <a:ea typeface="微软雅黑" panose="020B0503020204020204" pitchFamily="34" charset="-122"/>
              </a:rPr>
              <a:t>G1 LeaZhang20</a:t>
            </a:r>
            <a:r>
              <a:rPr lang="zh-CN" altLang="en-US" b="1" dirty="0" smtClean="0">
                <a:latin typeface="微软雅黑" panose="020B0503020204020204" pitchFamily="34" charset="-122"/>
                <a:ea typeface="微软雅黑" panose="020B0503020204020204" pitchFamily="34" charset="-122"/>
              </a:rPr>
              <a:t>，邮箱填写注册账号时的邮箱。</a:t>
            </a:r>
            <a:endParaRPr lang="en-US" altLang="zh-CN" b="1" dirty="0" smtClean="0">
              <a:latin typeface="微软雅黑" panose="020B0503020204020204" pitchFamily="34" charset="-122"/>
              <a:ea typeface="微软雅黑" panose="020B0503020204020204" pitchFamily="34" charset="-122"/>
            </a:endParaRPr>
          </a:p>
        </p:txBody>
      </p:sp>
      <p:sp>
        <p:nvSpPr>
          <p:cNvPr id="13" name="矩形 12"/>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4"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1"/>
          <a:stretch>
            <a:fillRect/>
          </a:stretch>
        </p:blipFill>
        <p:spPr>
          <a:xfrm>
            <a:off x="1243965" y="4481195"/>
            <a:ext cx="2888615" cy="233299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96642" y="417765"/>
            <a:ext cx="3684236"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6</a:t>
            </a:r>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组内各成员需要填写的模板信息</a:t>
            </a:r>
            <a:endParaRPr lang="zh-CN" altLang="en-US"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887766" y="905522"/>
            <a:ext cx="9623395" cy="2799715"/>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每位成员都要填写的内容：周志、</a:t>
            </a:r>
            <a:r>
              <a:rPr lang="zh-CN" altLang="en-US" dirty="0">
                <a:latin typeface="微软雅黑" panose="020B0503020204020204" pitchFamily="34" charset="-122"/>
                <a:ea typeface="微软雅黑" panose="020B0503020204020204" pitchFamily="34" charset="-122"/>
              </a:rPr>
              <a:t>周</a:t>
            </a:r>
            <a:r>
              <a:rPr lang="zh-CN" altLang="en-US" dirty="0" smtClean="0">
                <a:latin typeface="微软雅黑" panose="020B0503020204020204" pitchFamily="34" charset="-122"/>
                <a:ea typeface="微软雅黑" panose="020B0503020204020204" pitchFamily="34" charset="-122"/>
              </a:rPr>
              <a:t>滚动问题反馈中的提出问题部分、周信息汇中涉及自己部分、个人</a:t>
            </a:r>
            <a:r>
              <a:rPr lang="zh-CN" altLang="en-US" dirty="0">
                <a:latin typeface="微软雅黑" panose="020B0503020204020204" pitchFamily="34" charset="-122"/>
                <a:ea typeface="微软雅黑" panose="020B0503020204020204" pitchFamily="34" charset="-122"/>
              </a:rPr>
              <a:t>周滚动自律过程许可</a:t>
            </a:r>
            <a:r>
              <a:rPr lang="zh-CN" altLang="en-US" dirty="0" smtClean="0">
                <a:latin typeface="微软雅黑" panose="020B0503020204020204" pitchFamily="34" charset="-122"/>
                <a:ea typeface="微软雅黑" panose="020B0503020204020204" pitchFamily="34" charset="-122"/>
              </a:rPr>
              <a:t>文档</a:t>
            </a:r>
            <a:endParaRPr lang="en-US" altLang="zh-CN" dirty="0" smtClean="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r>
              <a:rPr lang="en-US" altLang="zh-CN" sz="1400" dirty="0" smtClean="0">
                <a:latin typeface="微软雅黑" panose="020B0503020204020204" pitchFamily="34" charset="-122"/>
                <a:ea typeface="微软雅黑" panose="020B0503020204020204" pitchFamily="34" charset="-122"/>
              </a:rPr>
              <a:t>XX</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小组角色：周滚动自律过程许可文档</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需求员 填写人：小组需求员 </a:t>
            </a:r>
            <a:endParaRPr lang="zh-CN" altLang="en-US" sz="1400" dirty="0">
              <a:latin typeface="微软雅黑" panose="020B0503020204020204" pitchFamily="34" charset="-122"/>
              <a:ea typeface="微软雅黑" panose="020B0503020204020204" pitchFamily="34" charset="-122"/>
            </a:endParaRPr>
          </a:p>
          <a:p>
            <a:r>
              <a:rPr lang="en-US" altLang="zh-CN" sz="1400" dirty="0" smtClean="0">
                <a:latin typeface="微软雅黑" panose="020B0503020204020204" pitchFamily="34" charset="-122"/>
                <a:ea typeface="微软雅黑" panose="020B0503020204020204" pitchFamily="34" charset="-122"/>
              </a:rPr>
              <a:t>XX</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小组角色：周滚动自律过程许可文档</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周志员 填写人：小组周志员 </a:t>
            </a:r>
            <a:endParaRPr lang="zh-CN" altLang="en-US" sz="1400" dirty="0">
              <a:latin typeface="微软雅黑" panose="020B0503020204020204" pitchFamily="34" charset="-122"/>
              <a:ea typeface="微软雅黑" panose="020B0503020204020204" pitchFamily="34" charset="-122"/>
            </a:endParaRPr>
          </a:p>
          <a:p>
            <a:r>
              <a:rPr lang="en-US" altLang="zh-CN" sz="1400" dirty="0" smtClean="0">
                <a:latin typeface="微软雅黑" panose="020B0503020204020204" pitchFamily="34" charset="-122"/>
                <a:ea typeface="微软雅黑" panose="020B0503020204020204" pitchFamily="34" charset="-122"/>
              </a:rPr>
              <a:t>XX</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小组角色：周滚动自律过程许可文档</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优裁员 填写人：小组优裁员 </a:t>
            </a:r>
            <a:endParaRPr lang="zh-CN" altLang="en-US" sz="1400" dirty="0">
              <a:latin typeface="微软雅黑" panose="020B0503020204020204" pitchFamily="34" charset="-122"/>
              <a:ea typeface="微软雅黑" panose="020B0503020204020204" pitchFamily="34" charset="-122"/>
            </a:endParaRPr>
          </a:p>
          <a:p>
            <a:r>
              <a:rPr lang="en-US" altLang="zh-CN" sz="1400" dirty="0" smtClean="0">
                <a:latin typeface="微软雅黑" panose="020B0503020204020204" pitchFamily="34" charset="-122"/>
                <a:ea typeface="微软雅黑" panose="020B0503020204020204" pitchFamily="34" charset="-122"/>
              </a:rPr>
              <a:t>XX</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小组角色：周滚动自律过程许可文档</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展示员 填写人：小组展示员 </a:t>
            </a:r>
            <a:endParaRPr lang="zh-CN" altLang="en-US" sz="1400" dirty="0">
              <a:latin typeface="微软雅黑" panose="020B0503020204020204" pitchFamily="34" charset="-122"/>
              <a:ea typeface="微软雅黑" panose="020B0503020204020204" pitchFamily="34" charset="-122"/>
            </a:endParaRPr>
          </a:p>
          <a:p>
            <a:r>
              <a:rPr lang="en-US" altLang="zh-CN" sz="1400" dirty="0" smtClean="0">
                <a:latin typeface="微软雅黑" panose="020B0503020204020204" pitchFamily="34" charset="-122"/>
                <a:ea typeface="微软雅黑" panose="020B0503020204020204" pitchFamily="34" charset="-122"/>
              </a:rPr>
              <a:t>XX</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小组角色：周滚动自律过程许可文档</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组长 填写人：小组组长 </a:t>
            </a:r>
            <a:endParaRPr lang="zh-CN" altLang="en-US" sz="1400" dirty="0">
              <a:latin typeface="微软雅黑" panose="020B0503020204020204" pitchFamily="34" charset="-122"/>
              <a:ea typeface="微软雅黑" panose="020B0503020204020204" pitchFamily="34" charset="-122"/>
            </a:endParaRPr>
          </a:p>
          <a:p>
            <a:r>
              <a:rPr lang="en-US" altLang="zh-CN" sz="1400" dirty="0" smtClean="0">
                <a:latin typeface="微软雅黑" panose="020B0503020204020204" pitchFamily="34" charset="-122"/>
                <a:ea typeface="微软雅黑" panose="020B0503020204020204" pitchFamily="34" charset="-122"/>
              </a:rPr>
              <a:t>XX</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小组输出：周滚动问题反馈自律过程许可文档 填写人：小组周志员 </a:t>
            </a:r>
            <a:endParaRPr lang="zh-CN" altLang="en-US" sz="1400" dirty="0">
              <a:latin typeface="微软雅黑" panose="020B0503020204020204" pitchFamily="34" charset="-122"/>
              <a:ea typeface="微软雅黑" panose="020B0503020204020204" pitchFamily="34" charset="-122"/>
            </a:endParaRPr>
          </a:p>
          <a:p>
            <a:r>
              <a:rPr lang="en-US" altLang="zh-CN" sz="1400" dirty="0" smtClean="0">
                <a:latin typeface="微软雅黑" panose="020B0503020204020204" pitchFamily="34" charset="-122"/>
                <a:ea typeface="微软雅黑" panose="020B0503020204020204" pitchFamily="34" charset="-122"/>
              </a:rPr>
              <a:t>XX</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小组</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周信息汇总周滚动模板 </a:t>
            </a:r>
            <a:endParaRPr lang="zh-CN" altLang="en-US" sz="1400" dirty="0">
              <a:latin typeface="微软雅黑" panose="020B0503020204020204" pitchFamily="34" charset="-122"/>
              <a:ea typeface="微软雅黑" panose="020B0503020204020204" pitchFamily="34" charset="-122"/>
            </a:endParaRPr>
          </a:p>
          <a:p>
            <a:r>
              <a:rPr lang="en-US" altLang="zh-CN" sz="14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填写</a:t>
            </a:r>
            <a:r>
              <a:rPr lang="zh-CN" altLang="en-US" sz="1400" dirty="0">
                <a:latin typeface="微软雅黑" panose="020B0503020204020204" pitchFamily="34" charset="-122"/>
                <a:ea typeface="微软雅黑" panose="020B0503020204020204" pitchFamily="34" charset="-122"/>
              </a:rPr>
              <a:t>人：小组组长（涉及各角色的内容由各角色自行填写，其他内容由组长填写） </a:t>
            </a:r>
            <a:endParaRPr lang="zh-CN" altLang="en-US" sz="1400" dirty="0">
              <a:latin typeface="微软雅黑" panose="020B0503020204020204" pitchFamily="34" charset="-122"/>
              <a:ea typeface="微软雅黑" panose="020B0503020204020204" pitchFamily="34" charset="-122"/>
            </a:endParaRPr>
          </a:p>
          <a:p>
            <a:r>
              <a:rPr lang="en-US" altLang="zh-CN" sz="1400" dirty="0" smtClean="0">
                <a:latin typeface="微软雅黑" panose="020B0503020204020204" pitchFamily="34" charset="-122"/>
                <a:ea typeface="微软雅黑" panose="020B0503020204020204" pitchFamily="34" charset="-122"/>
              </a:rPr>
              <a:t>XX</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小组</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周志伪代码周滚动模板 填写人：小组所有成员</a:t>
            </a:r>
            <a:endParaRPr lang="zh-CN" altLang="en-US" sz="1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516255" y="4321810"/>
            <a:ext cx="11414125" cy="1734185"/>
          </a:xfrm>
          <a:prstGeom prst="rect">
            <a:avLst/>
          </a:prstGeom>
        </p:spPr>
      </p:pic>
      <p:sp>
        <p:nvSpPr>
          <p:cNvPr id="13" name="文本框 12"/>
          <p:cNvSpPr txBox="1"/>
          <p:nvPr/>
        </p:nvSpPr>
        <p:spPr>
          <a:xfrm>
            <a:off x="887766" y="3749205"/>
            <a:ext cx="4749556" cy="369332"/>
          </a:xfrm>
          <a:prstGeom prst="rect">
            <a:avLst/>
          </a:prstGeom>
          <a:noFill/>
        </p:spPr>
        <p:txBody>
          <a:bodyPr wrap="square" rtlCol="0">
            <a:spAutoFit/>
          </a:bodyPr>
          <a:lstStyle/>
          <a:p>
            <a:r>
              <a:rPr lang="en-US" altLang="zh-CN" b="1" dirty="0" smtClean="0">
                <a:latin typeface="微软雅黑" panose="020B0503020204020204" pitchFamily="34" charset="-122"/>
                <a:ea typeface="微软雅黑" panose="020B0503020204020204" pitchFamily="34" charset="-122"/>
              </a:rPr>
              <a:t>7.Issue</a:t>
            </a:r>
            <a:r>
              <a:rPr lang="zh-CN" altLang="en-US" b="1" dirty="0" smtClean="0">
                <a:latin typeface="微软雅黑" panose="020B0503020204020204" pitchFamily="34" charset="-122"/>
                <a:ea typeface="微软雅黑" panose="020B0503020204020204" pitchFamily="34" charset="-122"/>
              </a:rPr>
              <a:t>提出在远程仓库左侧菜单栏</a:t>
            </a:r>
            <a:endParaRPr lang="zh-CN" altLang="en-US" b="1" dirty="0">
              <a:latin typeface="微软雅黑" panose="020B0503020204020204" pitchFamily="34" charset="-122"/>
              <a:ea typeface="微软雅黑" panose="020B0503020204020204" pitchFamily="34" charset="-122"/>
            </a:endParaRPr>
          </a:p>
        </p:txBody>
      </p:sp>
      <p:sp>
        <p:nvSpPr>
          <p:cNvPr id="6" name="矩形 5"/>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7"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87766" y="417765"/>
            <a:ext cx="2414727"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8</a:t>
            </a:r>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样例代码的使用</a:t>
            </a:r>
            <a:endParaRPr lang="zh-CN" altLang="en-US"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887766" y="905522"/>
            <a:ext cx="9623395" cy="119888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课程设计实验，学生编写代码基本都是在样例代码的基础上进行修改。在修改之前，组长先将样例代码整个工程放到本组仓库“</a:t>
            </a:r>
            <a:r>
              <a:rPr lang="zh-CN" altLang="en-US" dirty="0" smtClean="0">
                <a:latin typeface="微软雅黑" panose="020B0503020204020204" pitchFamily="34" charset="-122"/>
                <a:ea typeface="微软雅黑" panose="020B0503020204020204" pitchFamily="34" charset="-122"/>
                <a:sym typeface="+mn-ea"/>
              </a:rPr>
              <a:t>代码</a:t>
            </a:r>
            <a:r>
              <a:rPr lang="zh-CN" altLang="en-US" dirty="0" smtClean="0">
                <a:latin typeface="微软雅黑" panose="020B0503020204020204" pitchFamily="34" charset="-122"/>
                <a:ea typeface="微软雅黑" panose="020B0503020204020204" pitchFamily="34" charset="-122"/>
              </a:rPr>
              <a:t>”文件夹下，之后</a:t>
            </a:r>
            <a:r>
              <a:rPr lang="en-US" altLang="zh-CN" dirty="0" smtClean="0">
                <a:latin typeface="微软雅黑" panose="020B0503020204020204" pitchFamily="34" charset="-122"/>
                <a:ea typeface="微软雅黑" panose="020B0503020204020204" pitchFamily="34" charset="-122"/>
              </a:rPr>
              <a:t>commit</a:t>
            </a:r>
            <a:r>
              <a:rPr lang="zh-CN" altLang="en-US" dirty="0" smtClean="0">
                <a:latin typeface="微软雅黑" panose="020B0503020204020204" pitchFamily="34" charset="-122"/>
                <a:ea typeface="微软雅黑" panose="020B0503020204020204" pitchFamily="34" charset="-122"/>
              </a:rPr>
              <a:t>，同步到远程，组内成员与组长仓库同步（组长向组内其他成员发送</a:t>
            </a:r>
            <a:r>
              <a:rPr lang="en-US" altLang="zh-CN" dirty="0" smtClean="0">
                <a:latin typeface="微软雅黑" panose="020B0503020204020204" pitchFamily="34" charset="-122"/>
                <a:ea typeface="微软雅黑" panose="020B0503020204020204" pitchFamily="34" charset="-122"/>
              </a:rPr>
              <a:t>M</a:t>
            </a:r>
            <a:r>
              <a:rPr lang="en-US" altLang="zh-CN" dirty="0" smtClean="0">
                <a:latin typeface="微软雅黑" panose="020B0503020204020204" pitchFamily="34" charset="-122"/>
                <a:ea typeface="微软雅黑" panose="020B0503020204020204" pitchFamily="34" charset="-122"/>
              </a:rPr>
              <a:t>erge </a:t>
            </a:r>
            <a:r>
              <a:rPr lang="en-US" altLang="zh-CN" dirty="0" smtClean="0">
                <a:latin typeface="微软雅黑" panose="020B0503020204020204" pitchFamily="34" charset="-122"/>
                <a:ea typeface="微软雅黑" panose="020B0503020204020204" pitchFamily="34" charset="-122"/>
              </a:rPr>
              <a:t>R</a:t>
            </a:r>
            <a:r>
              <a:rPr lang="en-US" altLang="zh-CN" dirty="0" smtClean="0">
                <a:latin typeface="微软雅黑" panose="020B0503020204020204" pitchFamily="34" charset="-122"/>
                <a:ea typeface="微软雅黑" panose="020B0503020204020204" pitchFamily="34" charset="-122"/>
              </a:rPr>
              <a:t>equests</a:t>
            </a:r>
            <a:r>
              <a:rPr lang="zh-CN" altLang="en-US"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sym typeface="+mn-ea"/>
              </a:rPr>
              <a:t>组内其他成员及时接受</a:t>
            </a:r>
            <a:r>
              <a:rPr lang="zh-CN" altLang="en-US" dirty="0" smtClean="0">
                <a:latin typeface="微软雅黑" panose="020B0503020204020204" pitchFamily="34" charset="-122"/>
                <a:ea typeface="微软雅黑" panose="020B0503020204020204" pitchFamily="34" charset="-122"/>
              </a:rPr>
              <a:t>），之后才能在样例代码的基础上进行修改。以区别样例代码自身的代码和小组新增的代码。</a:t>
            </a:r>
            <a:endParaRPr lang="en-US" altLang="zh-CN" dirty="0" smtClean="0">
              <a:latin typeface="微软雅黑" panose="020B0503020204020204" pitchFamily="34" charset="-122"/>
              <a:ea typeface="微软雅黑" panose="020B0503020204020204" pitchFamily="34" charset="-122"/>
            </a:endParaRPr>
          </a:p>
        </p:txBody>
      </p:sp>
      <p:sp>
        <p:nvSpPr>
          <p:cNvPr id="5" name="矩形 4"/>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7"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2576195" y="2637155"/>
            <a:ext cx="6720840" cy="214122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3965" y="251417"/>
            <a:ext cx="3445881" cy="437750"/>
          </a:xfrm>
          <a:prstGeom prst="rect">
            <a:avLst/>
          </a:prstGeom>
          <a:noFill/>
        </p:spPr>
        <p:txBody>
          <a:bodyPr wrap="square" rtlCol="0">
            <a:noAutofit/>
          </a:bodyPr>
          <a:lstStyle/>
          <a:p>
            <a:r>
              <a:rPr lang="zh-CN" altLang="en-US" sz="2400" b="1" dirty="0" smtClean="0">
                <a:latin typeface="微软雅黑" panose="020B0503020204020204" pitchFamily="34" charset="-122"/>
                <a:ea typeface="微软雅黑" panose="020B0503020204020204" pitchFamily="34" charset="-122"/>
              </a:rPr>
              <a:t>四、</a:t>
            </a:r>
            <a:r>
              <a:rPr lang="en-US" altLang="zh-CN" sz="2400" b="1" dirty="0" err="1" smtClean="0">
                <a:latin typeface="微软雅黑" panose="020B0503020204020204" pitchFamily="34" charset="-122"/>
                <a:ea typeface="微软雅黑" panose="020B0503020204020204" pitchFamily="34" charset="-122"/>
              </a:rPr>
              <a:t>git</a:t>
            </a:r>
            <a:r>
              <a:rPr lang="en-US" altLang="zh-CN" sz="2400" b="1" dirty="0" smtClean="0">
                <a:latin typeface="微软雅黑" panose="020B0503020204020204" pitchFamily="34" charset="-122"/>
                <a:ea typeface="微软雅黑" panose="020B0503020204020204" pitchFamily="34" charset="-122"/>
              </a:rPr>
              <a:t> log</a:t>
            </a:r>
            <a:r>
              <a:rPr lang="zh-CN" altLang="en-US" sz="2400" b="1" dirty="0" smtClean="0">
                <a:latin typeface="微软雅黑" panose="020B0503020204020204" pitchFamily="34" charset="-122"/>
                <a:ea typeface="微软雅黑" panose="020B0503020204020204" pitchFamily="34" charset="-122"/>
              </a:rPr>
              <a:t>的用法</a:t>
            </a:r>
            <a:endParaRPr lang="zh-CN" altLang="en-US" sz="24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896642" y="780962"/>
            <a:ext cx="8194092" cy="369332"/>
          </a:xfrm>
          <a:prstGeom prst="rect">
            <a:avLst/>
          </a:prstGeom>
          <a:noFill/>
        </p:spPr>
        <p:txBody>
          <a:bodyPr wrap="square" rtlCol="0">
            <a:spAutoFit/>
          </a:bodyPr>
          <a:lstStyle/>
          <a:p>
            <a:r>
              <a:rPr lang="en-US" altLang="zh-CN" b="1" dirty="0" smtClean="0"/>
              <a:t>1.</a:t>
            </a:r>
            <a:r>
              <a:rPr lang="zh-CN" altLang="en-US" b="1" dirty="0" smtClean="0"/>
              <a:t>通过</a:t>
            </a:r>
            <a:r>
              <a:rPr lang="en-US" altLang="zh-CN" b="1" dirty="0" err="1" smtClean="0"/>
              <a:t>git</a:t>
            </a:r>
            <a:r>
              <a:rPr lang="zh-CN" altLang="en-US" b="1" dirty="0" smtClean="0"/>
              <a:t>命令</a:t>
            </a:r>
            <a:r>
              <a:rPr lang="zh-CN" altLang="en-US" b="1" dirty="0"/>
              <a:t>可以统计自己在一段时间内的</a:t>
            </a:r>
            <a:r>
              <a:rPr lang="zh-CN" altLang="en-US" b="1" dirty="0" smtClean="0"/>
              <a:t>代码</a:t>
            </a:r>
            <a:r>
              <a:rPr lang="en-US" altLang="zh-CN" b="1" dirty="0" smtClean="0"/>
              <a:t>/</a:t>
            </a:r>
            <a:r>
              <a:rPr lang="zh-CN" altLang="en-US" b="1" dirty="0" smtClean="0"/>
              <a:t>文件更改</a:t>
            </a:r>
            <a:r>
              <a:rPr lang="zh-CN" altLang="en-US" b="1" dirty="0"/>
              <a:t>数量，</a:t>
            </a:r>
            <a:r>
              <a:rPr lang="zh-CN" altLang="en-US" b="1" dirty="0" smtClean="0"/>
              <a:t>具体</a:t>
            </a:r>
            <a:r>
              <a:rPr lang="zh-CN" altLang="en-US" b="1" dirty="0"/>
              <a:t>命令</a:t>
            </a:r>
            <a:r>
              <a:rPr lang="zh-CN" altLang="en-US" b="1" dirty="0" smtClean="0"/>
              <a:t>如下</a:t>
            </a:r>
            <a:r>
              <a:rPr lang="zh-CN" altLang="en-US" b="1" dirty="0"/>
              <a:t>：</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3" name="矩形 12"/>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4"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896642" y="1242328"/>
            <a:ext cx="10129424" cy="922020"/>
          </a:xfrm>
          <a:prstGeom prst="rect">
            <a:avLst/>
          </a:prstGeom>
          <a:noFill/>
        </p:spPr>
        <p:txBody>
          <a:bodyPr wrap="square" rtlCol="0">
            <a:spAutoFit/>
          </a:bodyPr>
          <a:lstStyle/>
          <a:p>
            <a:r>
              <a:rPr lang="en-US" altLang="zh-CN" dirty="0" smtClean="0"/>
              <a:t>(1)</a:t>
            </a:r>
            <a:r>
              <a:rPr lang="zh-CN" altLang="en-US" dirty="0" smtClean="0"/>
              <a:t>根据</a:t>
            </a:r>
            <a:r>
              <a:rPr lang="zh-CN" altLang="en-US" dirty="0"/>
              <a:t>用户名来</a:t>
            </a:r>
            <a:r>
              <a:rPr lang="zh-CN" altLang="en-US" dirty="0" smtClean="0"/>
              <a:t>统计</a:t>
            </a:r>
            <a:r>
              <a:rPr b="1" u="none"/>
              <a:t>git log --author="fullname" --pretty=tformat: --numstat | awk '{ add += $1; subs += $2; loc += $1 - $2 } END { printf "added lines: %s, removed lines: %s, total lines: %s\n", add, subs, loc }'</a:t>
            </a:r>
            <a:r>
              <a:rPr lang="zh-CN" altLang="en-US" dirty="0"/>
              <a:t>把</a:t>
            </a:r>
            <a:r>
              <a:rPr lang="en-US" altLang="zh-CN" dirty="0"/>
              <a:t>fullname</a:t>
            </a:r>
            <a:r>
              <a:rPr lang="zh-CN" altLang="en-US" dirty="0"/>
              <a:t>换成自己的用户名就可以了。</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896642" y="3542894"/>
            <a:ext cx="10129424" cy="1198880"/>
          </a:xfrm>
          <a:prstGeom prst="rect">
            <a:avLst/>
          </a:prstGeom>
          <a:noFill/>
        </p:spPr>
        <p:txBody>
          <a:bodyPr wrap="square" rtlCol="0">
            <a:spAutoFit/>
          </a:bodyPr>
          <a:lstStyle/>
          <a:p>
            <a:r>
              <a:rPr lang="en-US" altLang="zh-CN" dirty="0" smtClean="0"/>
              <a:t>(2)</a:t>
            </a:r>
            <a:r>
              <a:rPr lang="zh-CN" altLang="en-US" dirty="0"/>
              <a:t>按照用户名和时间段来</a:t>
            </a:r>
            <a:r>
              <a:rPr lang="zh-CN" altLang="en-US" dirty="0" smtClean="0"/>
              <a:t>统计</a:t>
            </a:r>
            <a:r>
              <a:rPr b="1" u="none"/>
              <a:t>git log --author="fullname" --since=2022-03-21 --until=2022-03-26 --pretty=tformat: --numstat | awk '{ add += $1; subs += $2; loc += $1 - $2 } END { printf "added lines: %s, removed lines: %s, total lines: %s\n", add, subs, loc }'</a:t>
            </a:r>
            <a:r>
              <a:rPr lang="zh-CN" altLang="en-US" dirty="0" smtClean="0"/>
              <a:t>统计</a:t>
            </a:r>
            <a:r>
              <a:rPr lang="zh-CN" altLang="en-US" dirty="0"/>
              <a:t>某人在某段时间内的代码更改</a:t>
            </a:r>
            <a:r>
              <a:rPr lang="zh-CN" altLang="en-US" dirty="0" smtClean="0"/>
              <a:t>数量，注意修改</a:t>
            </a:r>
            <a:r>
              <a:rPr lang="en-US" altLang="zh-CN" dirty="0" smtClean="0"/>
              <a:t>fullname</a:t>
            </a:r>
            <a:r>
              <a:rPr lang="zh-CN" altLang="en-US" dirty="0" smtClean="0"/>
              <a:t>和时间。</a:t>
            </a:r>
            <a:endParaRPr lang="zh-CN" altLang="en-US" b="1" dirty="0">
              <a:solidFill>
                <a:srgbClr val="FF0000"/>
              </a:solidFill>
              <a:latin typeface="微软雅黑" panose="020B0503020204020204" pitchFamily="34" charset="-122"/>
              <a:ea typeface="微软雅黑" panose="020B0503020204020204" pitchFamily="34" charset="-122"/>
            </a:endParaRPr>
          </a:p>
        </p:txBody>
      </p:sp>
      <p:pic>
        <p:nvPicPr>
          <p:cNvPr id="3" name="图片 2" descr="upload_post_object_v2_561441657"/>
          <p:cNvPicPr>
            <a:picLocks noChangeAspect="1"/>
          </p:cNvPicPr>
          <p:nvPr/>
        </p:nvPicPr>
        <p:blipFill>
          <a:blip r:embed="rId1"/>
          <a:stretch>
            <a:fillRect/>
          </a:stretch>
        </p:blipFill>
        <p:spPr>
          <a:xfrm>
            <a:off x="2728784" y="4880919"/>
            <a:ext cx="6847703" cy="1029730"/>
          </a:xfrm>
          <a:prstGeom prst="rect">
            <a:avLst/>
          </a:prstGeom>
        </p:spPr>
      </p:pic>
      <p:pic>
        <p:nvPicPr>
          <p:cNvPr id="4" name="图片 3" descr="upload_post_object_v2_615731286"/>
          <p:cNvPicPr>
            <a:picLocks noChangeAspect="1"/>
          </p:cNvPicPr>
          <p:nvPr/>
        </p:nvPicPr>
        <p:blipFill>
          <a:blip r:embed="rId2"/>
          <a:stretch>
            <a:fillRect/>
          </a:stretch>
        </p:blipFill>
        <p:spPr>
          <a:xfrm>
            <a:off x="3243649" y="2249959"/>
            <a:ext cx="5797378" cy="1245973"/>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96642" y="319596"/>
            <a:ext cx="2911878" cy="460375"/>
          </a:xfrm>
          <a:prstGeom prst="rect">
            <a:avLst/>
          </a:prstGeom>
          <a:noFill/>
        </p:spPr>
        <p:txBody>
          <a:bodyPr wrap="square" rtlCol="0">
            <a:spAutoFit/>
          </a:bodyPr>
          <a:lstStyle/>
          <a:p>
            <a:r>
              <a:rPr lang="zh-CN" altLang="en-US" sz="2400" b="1" dirty="0" smtClean="0">
                <a:latin typeface="微软雅黑" panose="020B0503020204020204" pitchFamily="34" charset="-122"/>
                <a:ea typeface="微软雅黑" panose="020B0503020204020204" pitchFamily="34" charset="-122"/>
              </a:rPr>
              <a:t>五、</a:t>
            </a:r>
            <a:r>
              <a:rPr lang="en-US" altLang="zh-CN" sz="2400" b="1" dirty="0" smtClean="0">
                <a:latin typeface="微软雅黑" panose="020B0503020204020204" pitchFamily="34" charset="-122"/>
                <a:ea typeface="微软雅黑" panose="020B0503020204020204" pitchFamily="34" charset="-122"/>
              </a:rPr>
              <a:t>issue</a:t>
            </a:r>
            <a:r>
              <a:rPr lang="zh-CN" altLang="en-US" sz="2400" b="1" dirty="0" smtClean="0">
                <a:latin typeface="微软雅黑" panose="020B0503020204020204" pitchFamily="34" charset="-122"/>
                <a:ea typeface="微软雅黑" panose="020B0503020204020204" pitchFamily="34" charset="-122"/>
              </a:rPr>
              <a:t>的使用</a:t>
            </a:r>
            <a:endParaRPr lang="zh-CN" altLang="en-US" sz="24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896641" y="780962"/>
            <a:ext cx="9632275" cy="369332"/>
          </a:xfrm>
          <a:prstGeom prst="rect">
            <a:avLst/>
          </a:prstGeom>
          <a:noFill/>
        </p:spPr>
        <p:txBody>
          <a:bodyPr wrap="square" rtlCol="0">
            <a:spAutoFit/>
          </a:bodyPr>
          <a:lstStyle/>
          <a:p>
            <a:r>
              <a:rPr lang="en-US" altLang="zh-CN" b="1" dirty="0" smtClean="0"/>
              <a:t>1.</a:t>
            </a:r>
            <a:r>
              <a:rPr lang="zh-CN" altLang="en-US" b="1" dirty="0" smtClean="0"/>
              <a:t>找到要提问的项目，点击左侧</a:t>
            </a:r>
            <a:r>
              <a:rPr lang="en-US" altLang="zh-CN" b="1" dirty="0" smtClean="0"/>
              <a:t>Issues-&gt;</a:t>
            </a:r>
            <a:r>
              <a:rPr lang="en-US" altLang="zh-CN" b="1" dirty="0"/>
              <a:t>Labels-&gt; Generate a default set of labels</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3" name="矩形 12"/>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4"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056443" y="1150191"/>
            <a:ext cx="7436389" cy="5167561"/>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96642" y="780962"/>
            <a:ext cx="10067280" cy="369332"/>
          </a:xfrm>
          <a:prstGeom prst="rect">
            <a:avLst/>
          </a:prstGeom>
          <a:noFill/>
        </p:spPr>
        <p:txBody>
          <a:bodyPr wrap="square" rtlCol="0">
            <a:spAutoFit/>
          </a:bodyPr>
          <a:lstStyle/>
          <a:p>
            <a:r>
              <a:rPr lang="en-US" altLang="zh-CN" b="1" dirty="0"/>
              <a:t>2</a:t>
            </a:r>
            <a:r>
              <a:rPr lang="en-US" altLang="zh-CN" b="1" dirty="0" smtClean="0"/>
              <a:t>.</a:t>
            </a:r>
            <a:r>
              <a:rPr lang="zh-CN" altLang="en-US" b="1" dirty="0" smtClean="0"/>
              <a:t>点击</a:t>
            </a:r>
            <a:r>
              <a:rPr lang="en-US" altLang="zh-CN" b="1" dirty="0" smtClean="0"/>
              <a:t>Generate a default set of labels</a:t>
            </a:r>
            <a:r>
              <a:rPr lang="zh-CN" altLang="en-US" b="1" dirty="0"/>
              <a:t>，</a:t>
            </a:r>
            <a:r>
              <a:rPr lang="zh-CN" altLang="en-US" b="1" dirty="0" smtClean="0"/>
              <a:t>生成默认标签如下。</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3" name="矩形 12"/>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4"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158842" y="1446791"/>
            <a:ext cx="8934639" cy="461694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0"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1057923" y="1839534"/>
            <a:ext cx="10722746" cy="368300"/>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fork</a:t>
            </a:r>
            <a:r>
              <a:rPr lang="zh-CN" altLang="en-US" dirty="0" smtClean="0">
                <a:latin typeface="微软雅黑" panose="020B0503020204020204" pitchFamily="34" charset="-122"/>
                <a:ea typeface="微软雅黑" panose="020B0503020204020204" pitchFamily="34" charset="-122"/>
              </a:rPr>
              <a:t>成功后如下图所示，</a:t>
            </a:r>
            <a:r>
              <a:rPr lang="zh-CN" altLang="en-US" b="1" dirty="0" smtClean="0">
                <a:solidFill>
                  <a:srgbClr val="FF0000"/>
                </a:solidFill>
                <a:latin typeface="微软雅黑" panose="020B0503020204020204" pitchFamily="34" charset="-122"/>
                <a:ea typeface="微软雅黑" panose="020B0503020204020204" pitchFamily="34" charset="-122"/>
              </a:rPr>
              <a:t>如果</a:t>
            </a:r>
            <a:r>
              <a:rPr lang="en-US" altLang="zh-CN" b="1" dirty="0" smtClean="0">
                <a:solidFill>
                  <a:srgbClr val="FF0000"/>
                </a:solidFill>
                <a:latin typeface="微软雅黑" panose="020B0503020204020204" pitchFamily="34" charset="-122"/>
                <a:ea typeface="微软雅黑" panose="020B0503020204020204" pitchFamily="34" charset="-122"/>
              </a:rPr>
              <a:t>fork</a:t>
            </a:r>
            <a:r>
              <a:rPr lang="zh-CN" altLang="en-US" b="1" dirty="0" smtClean="0">
                <a:solidFill>
                  <a:srgbClr val="FF0000"/>
                </a:solidFill>
                <a:latin typeface="微软雅黑" panose="020B0503020204020204" pitchFamily="34" charset="-122"/>
                <a:ea typeface="微软雅黑" panose="020B0503020204020204" pitchFamily="34" charset="-122"/>
              </a:rPr>
              <a:t>后为空仓库，请</a:t>
            </a:r>
            <a:r>
              <a:rPr lang="en-US" altLang="zh-CN" b="1" dirty="0" smtClean="0">
                <a:solidFill>
                  <a:srgbClr val="FF0000"/>
                </a:solidFill>
                <a:latin typeface="微软雅黑" panose="020B0503020204020204" pitchFamily="34" charset="-122"/>
                <a:ea typeface="微软雅黑" panose="020B0503020204020204" pitchFamily="34" charset="-122"/>
              </a:rPr>
              <a:t>delete</a:t>
            </a:r>
            <a:r>
              <a:rPr lang="zh-CN" altLang="en-US" b="1" dirty="0" smtClean="0">
                <a:solidFill>
                  <a:srgbClr val="FF0000"/>
                </a:solidFill>
                <a:latin typeface="微软雅黑" panose="020B0503020204020204" pitchFamily="34" charset="-122"/>
                <a:ea typeface="微软雅黑" panose="020B0503020204020204" pitchFamily="34" charset="-122"/>
              </a:rPr>
              <a:t>该空仓库后重新</a:t>
            </a:r>
            <a:r>
              <a:rPr lang="en-US" altLang="zh-CN" b="1" dirty="0" smtClean="0">
                <a:solidFill>
                  <a:srgbClr val="FF0000"/>
                </a:solidFill>
                <a:latin typeface="微软雅黑" panose="020B0503020204020204" pitchFamily="34" charset="-122"/>
                <a:ea typeface="微软雅黑" panose="020B0503020204020204" pitchFamily="34" charset="-122"/>
              </a:rPr>
              <a:t>fork</a:t>
            </a:r>
            <a:r>
              <a:rPr lang="zh-CN" altLang="en-US" b="1" dirty="0" smtClean="0">
                <a:solidFill>
                  <a:srgbClr val="FF0000"/>
                </a:solidFill>
                <a:latin typeface="微软雅黑" panose="020B0503020204020204" pitchFamily="34" charset="-122"/>
                <a:ea typeface="微软雅黑" panose="020B0503020204020204" pitchFamily="34" charset="-122"/>
              </a:rPr>
              <a:t>，这样重复直到</a:t>
            </a:r>
            <a:r>
              <a:rPr lang="en-US" altLang="zh-CN" b="1" dirty="0" smtClean="0">
                <a:solidFill>
                  <a:srgbClr val="FF0000"/>
                </a:solidFill>
                <a:latin typeface="微软雅黑" panose="020B0503020204020204" pitchFamily="34" charset="-122"/>
                <a:ea typeface="微软雅黑" panose="020B0503020204020204" pitchFamily="34" charset="-122"/>
              </a:rPr>
              <a:t>fork</a:t>
            </a:r>
            <a:r>
              <a:rPr lang="zh-CN" altLang="en-US" b="1" dirty="0" smtClean="0">
                <a:solidFill>
                  <a:srgbClr val="FF0000"/>
                </a:solidFill>
                <a:latin typeface="微软雅黑" panose="020B0503020204020204" pitchFamily="34" charset="-122"/>
                <a:ea typeface="微软雅黑" panose="020B0503020204020204" pitchFamily="34" charset="-122"/>
              </a:rPr>
              <a:t>成功</a:t>
            </a:r>
            <a:endParaRPr lang="en-US" altLang="zh-CN" b="1" dirty="0" smtClean="0">
              <a:solidFill>
                <a:srgbClr val="FF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830320" y="598170"/>
            <a:ext cx="4454525" cy="1191260"/>
          </a:xfrm>
          <a:prstGeom prst="rect">
            <a:avLst/>
          </a:prstGeom>
        </p:spPr>
      </p:pic>
      <p:pic>
        <p:nvPicPr>
          <p:cNvPr id="2" name="图片 1"/>
          <p:cNvPicPr>
            <a:picLocks noChangeAspect="1"/>
          </p:cNvPicPr>
          <p:nvPr/>
        </p:nvPicPr>
        <p:blipFill>
          <a:blip r:embed="rId2"/>
          <a:stretch>
            <a:fillRect/>
          </a:stretch>
        </p:blipFill>
        <p:spPr>
          <a:xfrm>
            <a:off x="1774825" y="2233295"/>
            <a:ext cx="8232140" cy="4154805"/>
          </a:xfrm>
          <a:prstGeom prst="rect">
            <a:avLst/>
          </a:prstGeom>
        </p:spPr>
      </p:pic>
      <p:sp>
        <p:nvSpPr>
          <p:cNvPr id="5" name="矩形 4"/>
          <p:cNvSpPr/>
          <p:nvPr userDrawn="1"/>
        </p:nvSpPr>
        <p:spPr>
          <a:xfrm>
            <a:off x="2274570" y="2362200"/>
            <a:ext cx="1884680" cy="370205"/>
          </a:xfrm>
          <a:prstGeom prst="rect">
            <a:avLst/>
          </a:prstGeom>
          <a:noFill/>
          <a:ln w="28575"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8" name="矩形 7"/>
          <p:cNvSpPr/>
          <p:nvPr userDrawn="1"/>
        </p:nvSpPr>
        <p:spPr>
          <a:xfrm>
            <a:off x="1833880" y="3739515"/>
            <a:ext cx="2821940" cy="296545"/>
          </a:xfrm>
          <a:prstGeom prst="rect">
            <a:avLst/>
          </a:prstGeom>
          <a:noFill/>
          <a:ln w="28575"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96642" y="780962"/>
            <a:ext cx="10067280" cy="369332"/>
          </a:xfrm>
          <a:prstGeom prst="rect">
            <a:avLst/>
          </a:prstGeom>
          <a:noFill/>
        </p:spPr>
        <p:txBody>
          <a:bodyPr wrap="square" rtlCol="0">
            <a:spAutoFit/>
          </a:bodyPr>
          <a:lstStyle/>
          <a:p>
            <a:r>
              <a:rPr lang="en-US" altLang="zh-CN" b="1" dirty="0" smtClean="0"/>
              <a:t>3.</a:t>
            </a:r>
            <a:r>
              <a:rPr lang="zh-CN" altLang="en-US" b="1" dirty="0" smtClean="0"/>
              <a:t>点击</a:t>
            </a:r>
            <a:r>
              <a:rPr lang="en-US" altLang="zh-CN" b="1" dirty="0" smtClean="0"/>
              <a:t>New Label</a:t>
            </a:r>
            <a:r>
              <a:rPr lang="zh-CN" altLang="en-US" b="1" dirty="0" smtClean="0"/>
              <a:t>，添加自定义标签</a:t>
            </a:r>
            <a:r>
              <a:rPr lang="en-US" altLang="zh-CN" b="1" dirty="0" smtClean="0">
                <a:solidFill>
                  <a:srgbClr val="FF0000"/>
                </a:solidFill>
              </a:rPr>
              <a:t>To Do</a:t>
            </a:r>
            <a:r>
              <a:rPr lang="zh-CN" altLang="en-US" b="1" dirty="0" smtClean="0">
                <a:solidFill>
                  <a:srgbClr val="FF0000"/>
                </a:solidFill>
              </a:rPr>
              <a:t>（问题待处理阶段）</a:t>
            </a:r>
            <a:r>
              <a:rPr lang="zh-CN" altLang="en-US" b="1" dirty="0" smtClean="0"/>
              <a:t>和</a:t>
            </a:r>
            <a:r>
              <a:rPr lang="en-US" altLang="zh-CN" b="1" dirty="0" smtClean="0">
                <a:solidFill>
                  <a:srgbClr val="FF0000"/>
                </a:solidFill>
              </a:rPr>
              <a:t>Doing</a:t>
            </a:r>
            <a:r>
              <a:rPr lang="zh-CN" altLang="en-US" b="1" dirty="0" smtClean="0">
                <a:solidFill>
                  <a:srgbClr val="FF0000"/>
                </a:solidFill>
              </a:rPr>
              <a:t>（正在处理阶段）</a:t>
            </a:r>
            <a:r>
              <a:rPr lang="zh-CN" altLang="en-US" b="1" dirty="0" smtClean="0"/>
              <a:t>。</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3" name="矩形 12"/>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4"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100831" y="1229977"/>
            <a:ext cx="8516413" cy="510457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958786" y="416943"/>
            <a:ext cx="8194092" cy="369332"/>
          </a:xfrm>
          <a:prstGeom prst="rect">
            <a:avLst/>
          </a:prstGeom>
          <a:noFill/>
        </p:spPr>
        <p:txBody>
          <a:bodyPr wrap="square" rtlCol="0">
            <a:spAutoFit/>
          </a:bodyPr>
          <a:lstStyle/>
          <a:p>
            <a:r>
              <a:rPr lang="en-US" altLang="zh-CN" b="1" dirty="0"/>
              <a:t>4</a:t>
            </a:r>
            <a:r>
              <a:rPr lang="en-US" altLang="zh-CN" b="1" dirty="0" smtClean="0"/>
              <a:t>.</a:t>
            </a:r>
            <a:r>
              <a:rPr lang="zh-CN" altLang="en-US" b="1" dirty="0" smtClean="0"/>
              <a:t>找到要提问的项目，点击左侧</a:t>
            </a:r>
            <a:r>
              <a:rPr lang="en-US" altLang="zh-CN" b="1" dirty="0" smtClean="0"/>
              <a:t>Issues-&gt;New Issue</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3" name="矩形 12"/>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4"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1154701" y="1065319"/>
            <a:ext cx="8442106" cy="474289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958784" y="416943"/>
            <a:ext cx="11061581" cy="2308324"/>
          </a:xfrm>
          <a:prstGeom prst="rect">
            <a:avLst/>
          </a:prstGeom>
          <a:noFill/>
        </p:spPr>
        <p:txBody>
          <a:bodyPr wrap="square" rtlCol="0">
            <a:spAutoFit/>
          </a:bodyPr>
          <a:lstStyle/>
          <a:p>
            <a:r>
              <a:rPr lang="en-US" altLang="zh-CN" b="1" dirty="0"/>
              <a:t>5</a:t>
            </a:r>
            <a:r>
              <a:rPr lang="en-US" altLang="zh-CN" b="1" dirty="0" smtClean="0"/>
              <a:t>.</a:t>
            </a:r>
            <a:r>
              <a:rPr lang="zh-CN" altLang="en-US" b="1" dirty="0" smtClean="0"/>
              <a:t>填写</a:t>
            </a:r>
            <a:endParaRPr lang="en-US" altLang="zh-CN" b="1" dirty="0" smtClean="0"/>
          </a:p>
          <a:p>
            <a:r>
              <a:rPr lang="en-US" altLang="zh-CN" b="1" dirty="0" smtClean="0"/>
              <a:t>Title</a:t>
            </a:r>
            <a:r>
              <a:rPr lang="zh-CN" altLang="en-US" b="1" dirty="0" smtClean="0"/>
              <a:t>：</a:t>
            </a:r>
            <a:r>
              <a:rPr lang="en-US" altLang="zh-CN" b="1" dirty="0" smtClean="0"/>
              <a:t>Issue</a:t>
            </a:r>
            <a:r>
              <a:rPr lang="zh-CN" altLang="en-US" b="1" dirty="0" smtClean="0"/>
              <a:t>标题</a:t>
            </a:r>
            <a:endParaRPr lang="en-US" altLang="zh-CN" b="1" dirty="0"/>
          </a:p>
          <a:p>
            <a:r>
              <a:rPr lang="en-US" altLang="zh-CN" b="1" dirty="0" smtClean="0"/>
              <a:t>Description</a:t>
            </a:r>
            <a:r>
              <a:rPr lang="zh-CN" altLang="en-US" b="1" dirty="0" smtClean="0"/>
              <a:t>：描述</a:t>
            </a:r>
            <a:endParaRPr lang="en-US" altLang="zh-CN" b="1" dirty="0" smtClean="0"/>
          </a:p>
          <a:p>
            <a:r>
              <a:rPr lang="en-US" altLang="zh-CN" b="1" dirty="0" smtClean="0"/>
              <a:t>Assignee</a:t>
            </a:r>
            <a:r>
              <a:rPr lang="zh-CN" altLang="en-US" b="1" dirty="0" smtClean="0"/>
              <a:t>：指定处理人</a:t>
            </a:r>
            <a:endParaRPr lang="en-US" altLang="zh-CN" b="1" dirty="0" smtClean="0"/>
          </a:p>
          <a:p>
            <a:r>
              <a:rPr lang="en-US" altLang="zh-CN" b="1" dirty="0" smtClean="0"/>
              <a:t>Milestone</a:t>
            </a:r>
            <a:r>
              <a:rPr lang="zh-CN" altLang="en-US" b="1" dirty="0" smtClean="0"/>
              <a:t>：里程碑</a:t>
            </a:r>
            <a:endParaRPr lang="en-US" altLang="zh-CN" b="1" dirty="0"/>
          </a:p>
          <a:p>
            <a:r>
              <a:rPr lang="en-US" altLang="zh-CN" b="1" dirty="0" smtClean="0"/>
              <a:t>Labels</a:t>
            </a:r>
            <a:r>
              <a:rPr lang="zh-CN" altLang="en-US" b="1" dirty="0" smtClean="0"/>
              <a:t>：标签，标签可添加多个，选中之后，标签前面会显示√。</a:t>
            </a:r>
            <a:r>
              <a:rPr lang="zh-CN" altLang="en-US" b="1" dirty="0" smtClean="0">
                <a:solidFill>
                  <a:srgbClr val="FF0000"/>
                </a:solidFill>
              </a:rPr>
              <a:t>根据自己的问题选择对应标签，一定勾选</a:t>
            </a:r>
            <a:r>
              <a:rPr lang="en-US" altLang="zh-CN" b="1" dirty="0" smtClean="0">
                <a:solidFill>
                  <a:srgbClr val="FF0000"/>
                </a:solidFill>
              </a:rPr>
              <a:t>To Do</a:t>
            </a:r>
            <a:endParaRPr lang="en-US" altLang="zh-CN" dirty="0">
              <a:solidFill>
                <a:srgbClr val="FF0000"/>
              </a:solidFill>
            </a:endParaRPr>
          </a:p>
          <a:p>
            <a:r>
              <a:rPr lang="en-US" altLang="zh-CN" b="1" dirty="0" smtClean="0">
                <a:ea typeface="微软雅黑" panose="020B0503020204020204" pitchFamily="34" charset="-122"/>
              </a:rPr>
              <a:t>Due date</a:t>
            </a:r>
            <a:r>
              <a:rPr lang="zh-CN" altLang="en-US" dirty="0" smtClean="0">
                <a:ea typeface="微软雅黑" panose="020B0503020204020204" pitchFamily="34" charset="-122"/>
              </a:rPr>
              <a:t>：截止日期</a:t>
            </a:r>
            <a:endParaRPr lang="en-US" altLang="zh-CN" dirty="0">
              <a:ea typeface="微软雅黑" panose="020B0503020204020204" pitchFamily="34" charset="-122"/>
            </a:endParaRPr>
          </a:p>
        </p:txBody>
      </p:sp>
      <p:sp>
        <p:nvSpPr>
          <p:cNvPr id="13" name="矩形 12"/>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4"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141431" y="2359973"/>
            <a:ext cx="7366709" cy="4054266"/>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958786" y="416943"/>
            <a:ext cx="8194092" cy="369332"/>
          </a:xfrm>
          <a:prstGeom prst="rect">
            <a:avLst/>
          </a:prstGeom>
          <a:noFill/>
        </p:spPr>
        <p:txBody>
          <a:bodyPr wrap="square" rtlCol="0">
            <a:spAutoFit/>
          </a:bodyPr>
          <a:lstStyle/>
          <a:p>
            <a:r>
              <a:rPr lang="en-US" altLang="zh-CN" b="1" dirty="0" smtClean="0"/>
              <a:t>6.Issues</a:t>
            </a:r>
            <a:r>
              <a:rPr lang="zh-CN" altLang="en-US" b="1" dirty="0" smtClean="0"/>
              <a:t>展示</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3" name="矩形 12"/>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4"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056442" y="878889"/>
            <a:ext cx="7945966" cy="1754326"/>
          </a:xfrm>
          <a:prstGeom prst="rect">
            <a:avLst/>
          </a:prstGeom>
          <a:noFill/>
        </p:spPr>
        <p:txBody>
          <a:bodyPr wrap="square" rtlCol="0">
            <a:spAutoFit/>
          </a:bodyPr>
          <a:lstStyle/>
          <a:p>
            <a:r>
              <a:rPr lang="en-US" altLang="zh-CN" b="1" dirty="0" smtClean="0"/>
              <a:t>1.0.0</a:t>
            </a:r>
            <a:r>
              <a:rPr lang="zh-CN" altLang="en-US" b="1" dirty="0" smtClean="0"/>
              <a:t>为提问人设立的里程碑，“</a:t>
            </a:r>
            <a:r>
              <a:rPr lang="en-US" altLang="zh-CN" b="1" dirty="0" smtClean="0"/>
              <a:t>#7</a:t>
            </a:r>
            <a:r>
              <a:rPr lang="zh-CN" altLang="en-US" b="1" dirty="0" smtClean="0"/>
              <a:t>”代表</a:t>
            </a:r>
            <a:r>
              <a:rPr lang="en-US" altLang="zh-CN" b="1" dirty="0" smtClean="0"/>
              <a:t>Issue</a:t>
            </a:r>
            <a:r>
              <a:rPr lang="zh-CN" altLang="en-US" b="1" dirty="0" smtClean="0"/>
              <a:t>编号。</a:t>
            </a:r>
            <a:endParaRPr lang="en-US" altLang="zh-CN" b="1" dirty="0" smtClean="0"/>
          </a:p>
          <a:p>
            <a:r>
              <a:rPr lang="zh-CN" altLang="en-US" b="1" dirty="0" smtClean="0"/>
              <a:t>左侧</a:t>
            </a:r>
            <a:r>
              <a:rPr lang="en-US" altLang="zh-CN" b="1" dirty="0" smtClean="0"/>
              <a:t>Issues.3</a:t>
            </a:r>
            <a:r>
              <a:rPr lang="zh-CN" altLang="en-US" b="1" dirty="0" smtClean="0"/>
              <a:t>表示</a:t>
            </a:r>
            <a:r>
              <a:rPr lang="en-US" altLang="zh-CN" b="1" dirty="0" smtClean="0"/>
              <a:t>Open</a:t>
            </a:r>
            <a:r>
              <a:rPr lang="zh-CN" altLang="en-US" b="1" dirty="0" smtClean="0"/>
              <a:t>的问题数量，一个</a:t>
            </a:r>
            <a:r>
              <a:rPr lang="en-US" altLang="zh-CN" b="1" dirty="0" smtClean="0"/>
              <a:t>Issue</a:t>
            </a:r>
            <a:r>
              <a:rPr lang="zh-CN" altLang="en-US" b="1" dirty="0" smtClean="0"/>
              <a:t>一旦解决，应该被关闭</a:t>
            </a:r>
            <a:endParaRPr lang="en-US" altLang="zh-CN" b="1" dirty="0" smtClean="0"/>
          </a:p>
          <a:p>
            <a:r>
              <a:rPr lang="en-US" altLang="zh-CN" b="1" dirty="0" smtClean="0"/>
              <a:t>List</a:t>
            </a:r>
            <a:r>
              <a:rPr lang="zh-CN" altLang="en-US" b="1" dirty="0" smtClean="0"/>
              <a:t>是以列表形式列出</a:t>
            </a:r>
            <a:r>
              <a:rPr lang="en-US" altLang="zh-CN" b="1" dirty="0" smtClean="0"/>
              <a:t>Issues</a:t>
            </a:r>
            <a:r>
              <a:rPr lang="zh-CN" altLang="en-US" b="1" dirty="0" smtClean="0"/>
              <a:t>，如图中显示一样</a:t>
            </a:r>
            <a:endParaRPr lang="en-US" altLang="zh-CN" b="1" dirty="0" smtClean="0"/>
          </a:p>
          <a:p>
            <a:r>
              <a:rPr lang="en-US" altLang="zh-CN" b="1" dirty="0" smtClean="0"/>
              <a:t>Boards</a:t>
            </a:r>
            <a:r>
              <a:rPr lang="zh-CN" altLang="en-US" b="1" dirty="0" smtClean="0"/>
              <a:t>：管理面板</a:t>
            </a:r>
            <a:endParaRPr lang="en-US" altLang="zh-CN" b="1" dirty="0" smtClean="0"/>
          </a:p>
          <a:p>
            <a:r>
              <a:rPr lang="en-US" altLang="zh-CN" b="1" dirty="0" smtClean="0"/>
              <a:t>Labels</a:t>
            </a:r>
            <a:r>
              <a:rPr lang="zh-CN" altLang="en-US" b="1" dirty="0" smtClean="0"/>
              <a:t>：标签</a:t>
            </a:r>
            <a:endParaRPr lang="en-US" altLang="zh-CN" b="1" dirty="0" smtClean="0"/>
          </a:p>
          <a:p>
            <a:r>
              <a:rPr lang="en-US" altLang="zh-CN" b="1" dirty="0" smtClean="0"/>
              <a:t>Milestones</a:t>
            </a:r>
            <a:r>
              <a:rPr lang="zh-CN" altLang="en-US" b="1" dirty="0" smtClean="0"/>
              <a:t>：里程碑</a:t>
            </a:r>
            <a:endParaRPr lang="zh-CN" altLang="en-US" b="1" dirty="0"/>
          </a:p>
        </p:txBody>
      </p:sp>
      <p:pic>
        <p:nvPicPr>
          <p:cNvPr id="7" name="图片 6"/>
          <p:cNvPicPr>
            <a:picLocks noChangeAspect="1"/>
          </p:cNvPicPr>
          <p:nvPr/>
        </p:nvPicPr>
        <p:blipFill>
          <a:blip r:embed="rId1"/>
          <a:stretch>
            <a:fillRect/>
          </a:stretch>
        </p:blipFill>
        <p:spPr>
          <a:xfrm>
            <a:off x="958786" y="2889893"/>
            <a:ext cx="10876060" cy="2303543"/>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958786" y="416943"/>
            <a:ext cx="8194092" cy="369332"/>
          </a:xfrm>
          <a:prstGeom prst="rect">
            <a:avLst/>
          </a:prstGeom>
          <a:noFill/>
        </p:spPr>
        <p:txBody>
          <a:bodyPr wrap="square" rtlCol="0">
            <a:spAutoFit/>
          </a:bodyPr>
          <a:lstStyle/>
          <a:p>
            <a:r>
              <a:rPr lang="en-US" altLang="zh-CN" b="1" dirty="0" smtClean="0"/>
              <a:t>7.</a:t>
            </a:r>
            <a:r>
              <a:rPr lang="zh-CN" altLang="en-US" b="1" dirty="0" smtClean="0"/>
              <a:t>对问题进行回答</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3" name="矩形 12"/>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4"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056442" y="878889"/>
            <a:ext cx="10522940" cy="646331"/>
          </a:xfrm>
          <a:prstGeom prst="rect">
            <a:avLst/>
          </a:prstGeom>
          <a:noFill/>
        </p:spPr>
        <p:txBody>
          <a:bodyPr wrap="square" rtlCol="0">
            <a:spAutoFit/>
          </a:bodyPr>
          <a:lstStyle/>
          <a:p>
            <a:r>
              <a:rPr lang="zh-CN" altLang="en-US" b="1" dirty="0" smtClean="0"/>
              <a:t>在</a:t>
            </a:r>
            <a:r>
              <a:rPr lang="en-US" altLang="zh-CN" b="1" dirty="0" smtClean="0"/>
              <a:t>write</a:t>
            </a:r>
            <a:r>
              <a:rPr lang="zh-CN" altLang="en-US" b="1" dirty="0" smtClean="0"/>
              <a:t>里可对问题进行回答，对已有回答，可进行回复，如图中红圈；</a:t>
            </a:r>
            <a:r>
              <a:rPr lang="zh-CN" altLang="en-US" b="1" dirty="0" smtClean="0">
                <a:solidFill>
                  <a:srgbClr val="FF0000"/>
                </a:solidFill>
              </a:rPr>
              <a:t>一旦问题被人回答，回答者在右侧，修改</a:t>
            </a:r>
            <a:r>
              <a:rPr lang="en-US" altLang="zh-CN" b="1" dirty="0" smtClean="0">
                <a:solidFill>
                  <a:srgbClr val="FF0000"/>
                </a:solidFill>
              </a:rPr>
              <a:t>Labels</a:t>
            </a:r>
            <a:r>
              <a:rPr lang="zh-CN" altLang="en-US" b="1" dirty="0" smtClean="0">
                <a:solidFill>
                  <a:srgbClr val="FF0000"/>
                </a:solidFill>
              </a:rPr>
              <a:t>，将</a:t>
            </a:r>
            <a:r>
              <a:rPr lang="en-US" altLang="zh-CN" b="1" dirty="0" smtClean="0">
                <a:solidFill>
                  <a:srgbClr val="FF0000"/>
                </a:solidFill>
              </a:rPr>
              <a:t>To Do</a:t>
            </a:r>
            <a:r>
              <a:rPr lang="zh-CN" altLang="en-US" b="1" dirty="0" smtClean="0">
                <a:solidFill>
                  <a:srgbClr val="FF0000"/>
                </a:solidFill>
              </a:rPr>
              <a:t>删除，添加</a:t>
            </a:r>
            <a:r>
              <a:rPr lang="en-US" altLang="zh-CN" b="1" dirty="0" smtClean="0">
                <a:solidFill>
                  <a:srgbClr val="FF0000"/>
                </a:solidFill>
              </a:rPr>
              <a:t>Doing</a:t>
            </a:r>
            <a:r>
              <a:rPr lang="zh-CN" altLang="en-US" b="1" dirty="0" smtClean="0">
                <a:solidFill>
                  <a:srgbClr val="FF0000"/>
                </a:solidFill>
              </a:rPr>
              <a:t>。</a:t>
            </a:r>
            <a:endParaRPr lang="zh-CN" altLang="en-US" b="1" dirty="0">
              <a:solidFill>
                <a:srgbClr val="FF0000"/>
              </a:solidFill>
            </a:endParaRPr>
          </a:p>
        </p:txBody>
      </p:sp>
      <p:pic>
        <p:nvPicPr>
          <p:cNvPr id="3" name="图片 2"/>
          <p:cNvPicPr>
            <a:picLocks noChangeAspect="1"/>
          </p:cNvPicPr>
          <p:nvPr/>
        </p:nvPicPr>
        <p:blipFill>
          <a:blip r:embed="rId1"/>
          <a:stretch>
            <a:fillRect/>
          </a:stretch>
        </p:blipFill>
        <p:spPr>
          <a:xfrm>
            <a:off x="1056443" y="1652718"/>
            <a:ext cx="7559643" cy="4561239"/>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墨迹 4"/>
              <p14:cNvContentPartPr/>
              <p14:nvPr/>
            </p14:nvContentPartPr>
            <p14:xfrm>
              <a:off x="5594400" y="4165560"/>
              <a:ext cx="165240" cy="209880"/>
            </p14:xfrm>
          </p:contentPart>
        </mc:Choice>
        <mc:Fallback xmlns="">
          <p:pic>
            <p:nvPicPr>
              <p:cNvPr id="5" name="墨迹 4"/>
            </p:nvPicPr>
            <p:blipFill>
              <a:blip r:embed="rId3"/>
            </p:blipFill>
            <p:spPr>
              <a:xfrm>
                <a:off x="5594400" y="4165560"/>
                <a:ext cx="165240" cy="209880"/>
              </a:xfrm>
              <a:prstGeom prst="rect"/>
            </p:spPr>
          </p:pic>
        </mc:Fallback>
      </mc:AlternateContent>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958786" y="416943"/>
            <a:ext cx="8194092" cy="369332"/>
          </a:xfrm>
          <a:prstGeom prst="rect">
            <a:avLst/>
          </a:prstGeom>
          <a:noFill/>
        </p:spPr>
        <p:txBody>
          <a:bodyPr wrap="square" rtlCol="0">
            <a:spAutoFit/>
          </a:bodyPr>
          <a:lstStyle/>
          <a:p>
            <a:r>
              <a:rPr lang="en-US" altLang="zh-CN" b="1" dirty="0" smtClean="0"/>
              <a:t>8.Boards</a:t>
            </a:r>
            <a:r>
              <a:rPr lang="zh-CN" altLang="en-US" b="1" dirty="0" smtClean="0"/>
              <a:t>，查看</a:t>
            </a:r>
            <a:r>
              <a:rPr lang="en-US" altLang="zh-CN" b="1" dirty="0" smtClean="0"/>
              <a:t>Issues</a:t>
            </a:r>
            <a:r>
              <a:rPr lang="zh-CN" altLang="en-US" b="1" dirty="0" smtClean="0"/>
              <a:t>的处理状态</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3" name="矩形 12"/>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4"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58786" y="880881"/>
            <a:ext cx="10218362" cy="1477328"/>
          </a:xfrm>
          <a:prstGeom prst="rect">
            <a:avLst/>
          </a:prstGeom>
          <a:noFill/>
        </p:spPr>
        <p:txBody>
          <a:bodyPr wrap="square" rtlCol="0">
            <a:spAutoFit/>
          </a:bodyPr>
          <a:lstStyle/>
          <a:p>
            <a:r>
              <a:rPr lang="en-US" altLang="zh-CN" b="1" dirty="0" smtClean="0"/>
              <a:t>Boards</a:t>
            </a:r>
            <a:r>
              <a:rPr lang="zh-CN" altLang="en-US" b="1" dirty="0" smtClean="0"/>
              <a:t>：点击右上角</a:t>
            </a:r>
            <a:r>
              <a:rPr lang="en-US" altLang="zh-CN" b="1" dirty="0" smtClean="0"/>
              <a:t>Add list</a:t>
            </a:r>
            <a:r>
              <a:rPr lang="zh-CN" altLang="en-US" b="1" dirty="0" smtClean="0"/>
              <a:t>，选中对应标签，按照标签显示</a:t>
            </a:r>
            <a:r>
              <a:rPr lang="en-US" altLang="zh-CN" b="1" dirty="0" smtClean="0"/>
              <a:t>Issues</a:t>
            </a:r>
            <a:r>
              <a:rPr lang="zh-CN" altLang="en-US" b="1" dirty="0" smtClean="0"/>
              <a:t>。</a:t>
            </a:r>
            <a:endParaRPr lang="en-US" altLang="zh-CN" b="1" dirty="0" smtClean="0"/>
          </a:p>
          <a:p>
            <a:r>
              <a:rPr lang="en-US" altLang="zh-CN" b="1" dirty="0"/>
              <a:t>Open </a:t>
            </a:r>
            <a:r>
              <a:rPr lang="zh-CN" altLang="en-US" b="1" dirty="0" smtClean="0"/>
              <a:t>初始状态</a:t>
            </a:r>
            <a:br>
              <a:rPr lang="zh-CN" altLang="en-US" b="1" dirty="0"/>
            </a:br>
            <a:r>
              <a:rPr lang="en-US" altLang="zh-CN" b="1" dirty="0" err="1"/>
              <a:t>ToDo</a:t>
            </a:r>
            <a:r>
              <a:rPr lang="en-US" altLang="zh-CN" b="1" dirty="0"/>
              <a:t> </a:t>
            </a:r>
            <a:r>
              <a:rPr lang="zh-CN" altLang="en-US" b="1" dirty="0"/>
              <a:t>待办</a:t>
            </a:r>
            <a:r>
              <a:rPr lang="zh-CN" altLang="en-US" b="1" dirty="0" smtClean="0"/>
              <a:t>阶段</a:t>
            </a:r>
            <a:endParaRPr lang="en-US" altLang="zh-CN" b="1" dirty="0" smtClean="0"/>
          </a:p>
          <a:p>
            <a:r>
              <a:rPr lang="en-US" altLang="zh-CN" b="1" dirty="0" smtClean="0"/>
              <a:t>Doing </a:t>
            </a:r>
            <a:r>
              <a:rPr lang="zh-CN" altLang="en-US" b="1" dirty="0"/>
              <a:t>处理</a:t>
            </a:r>
            <a:r>
              <a:rPr lang="zh-CN" altLang="en-US" b="1" dirty="0" smtClean="0"/>
              <a:t>阶段</a:t>
            </a:r>
            <a:endParaRPr lang="en-US" altLang="zh-CN" b="1" dirty="0" smtClean="0"/>
          </a:p>
          <a:p>
            <a:r>
              <a:rPr lang="en-US" altLang="zh-CN" b="1" dirty="0" smtClean="0"/>
              <a:t>Close </a:t>
            </a:r>
            <a:r>
              <a:rPr lang="zh-CN" altLang="en-US" b="1" dirty="0"/>
              <a:t>最终状态，可能是已经完成了或者取消</a:t>
            </a:r>
            <a:endParaRPr lang="en-US" altLang="zh-CN" b="1" dirty="0" smtClean="0"/>
          </a:p>
        </p:txBody>
      </p:sp>
      <p:pic>
        <p:nvPicPr>
          <p:cNvPr id="3" name="图片 2"/>
          <p:cNvPicPr>
            <a:picLocks noChangeAspect="1"/>
          </p:cNvPicPr>
          <p:nvPr/>
        </p:nvPicPr>
        <p:blipFill>
          <a:blip r:embed="rId1"/>
          <a:stretch>
            <a:fillRect/>
          </a:stretch>
        </p:blipFill>
        <p:spPr>
          <a:xfrm>
            <a:off x="542560" y="2648418"/>
            <a:ext cx="11206175" cy="3622916"/>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958786" y="416943"/>
            <a:ext cx="10218362" cy="646331"/>
          </a:xfrm>
          <a:prstGeom prst="rect">
            <a:avLst/>
          </a:prstGeom>
          <a:noFill/>
        </p:spPr>
        <p:txBody>
          <a:bodyPr wrap="square" rtlCol="0">
            <a:spAutoFit/>
          </a:bodyPr>
          <a:lstStyle/>
          <a:p>
            <a:r>
              <a:rPr lang="en-US" altLang="zh-CN" b="1" dirty="0"/>
              <a:t>9. </a:t>
            </a:r>
            <a:r>
              <a:rPr lang="en-US" altLang="zh-CN" b="1" dirty="0" smtClean="0"/>
              <a:t>Milestones</a:t>
            </a:r>
            <a:r>
              <a:rPr lang="zh-CN" altLang="en-US" b="1" dirty="0" smtClean="0"/>
              <a:t>：里程碑</a:t>
            </a:r>
            <a:r>
              <a:rPr lang="zh-CN" altLang="en-US" b="1" dirty="0"/>
              <a:t>表示一个迭代周期或者一个版本的目标，通常将 </a:t>
            </a:r>
            <a:r>
              <a:rPr lang="en-US" altLang="zh-CN" b="1" dirty="0"/>
              <a:t>Issue </a:t>
            </a:r>
            <a:r>
              <a:rPr lang="zh-CN" altLang="en-US" b="1" dirty="0"/>
              <a:t>纳入表示需要处理完成后就达到了里程碑。</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3" name="矩形 12"/>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4"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58786" y="1117182"/>
            <a:ext cx="10218362" cy="369332"/>
          </a:xfrm>
          <a:prstGeom prst="rect">
            <a:avLst/>
          </a:prstGeom>
          <a:noFill/>
        </p:spPr>
        <p:txBody>
          <a:bodyPr wrap="square" rtlCol="0">
            <a:spAutoFit/>
          </a:bodyPr>
          <a:lstStyle/>
          <a:p>
            <a:r>
              <a:rPr lang="zh-CN" altLang="en-US" b="1" dirty="0" smtClean="0"/>
              <a:t>这里有三个</a:t>
            </a:r>
            <a:r>
              <a:rPr lang="en-US" altLang="zh-CN" b="1" dirty="0" smtClean="0"/>
              <a:t>Issues</a:t>
            </a:r>
            <a:r>
              <a:rPr lang="zh-CN" altLang="en-US" b="1" dirty="0" smtClean="0"/>
              <a:t>被设置为里程碑</a:t>
            </a:r>
            <a:r>
              <a:rPr lang="en-US" altLang="zh-CN" b="1" dirty="0" smtClean="0"/>
              <a:t>1.0.0</a:t>
            </a:r>
            <a:r>
              <a:rPr lang="zh-CN" altLang="en-US" b="1" dirty="0" smtClean="0"/>
              <a:t>，全部是未完成状态，</a:t>
            </a:r>
            <a:r>
              <a:rPr lang="en-US" altLang="zh-CN" b="1" dirty="0" smtClean="0"/>
              <a:t>Issues</a:t>
            </a:r>
            <a:r>
              <a:rPr lang="zh-CN" altLang="en-US" b="1" dirty="0"/>
              <a:t>被</a:t>
            </a:r>
            <a:r>
              <a:rPr lang="zh-CN" altLang="en-US" b="1" dirty="0" smtClean="0"/>
              <a:t>关闭表示完成。</a:t>
            </a:r>
            <a:endParaRPr lang="en-US" altLang="zh-CN" b="1" dirty="0" smtClean="0"/>
          </a:p>
        </p:txBody>
      </p:sp>
      <p:pic>
        <p:nvPicPr>
          <p:cNvPr id="2" name="图片 1"/>
          <p:cNvPicPr>
            <a:picLocks noChangeAspect="1"/>
          </p:cNvPicPr>
          <p:nvPr/>
        </p:nvPicPr>
        <p:blipFill>
          <a:blip r:embed="rId1"/>
          <a:stretch>
            <a:fillRect/>
          </a:stretch>
        </p:blipFill>
        <p:spPr>
          <a:xfrm>
            <a:off x="927092" y="1719676"/>
            <a:ext cx="10075940" cy="2257704"/>
          </a:xfrm>
          <a:prstGeom prst="rect">
            <a:avLst/>
          </a:prstGeom>
        </p:spPr>
      </p:pic>
      <p:pic>
        <p:nvPicPr>
          <p:cNvPr id="5" name="图片 4"/>
          <p:cNvPicPr>
            <a:picLocks noChangeAspect="1"/>
          </p:cNvPicPr>
          <p:nvPr/>
        </p:nvPicPr>
        <p:blipFill>
          <a:blip r:embed="rId2"/>
          <a:stretch>
            <a:fillRect/>
          </a:stretch>
        </p:blipFill>
        <p:spPr>
          <a:xfrm>
            <a:off x="927092" y="4314673"/>
            <a:ext cx="9751195" cy="2099566"/>
          </a:xfrm>
          <a:prstGeom prst="rect">
            <a:avLst/>
          </a:prstGeom>
        </p:spPr>
      </p:pic>
      <p:sp>
        <p:nvSpPr>
          <p:cNvPr id="6" name="文本框 5"/>
          <p:cNvSpPr txBox="1"/>
          <p:nvPr/>
        </p:nvSpPr>
        <p:spPr>
          <a:xfrm>
            <a:off x="5965062" y="3157804"/>
            <a:ext cx="1833318" cy="369332"/>
          </a:xfrm>
          <a:prstGeom prst="rect">
            <a:avLst/>
          </a:prstGeom>
          <a:noFill/>
        </p:spPr>
        <p:txBody>
          <a:bodyPr wrap="square" rtlCol="0">
            <a:spAutoFit/>
          </a:bodyPr>
          <a:lstStyle/>
          <a:p>
            <a:r>
              <a:rPr lang="zh-CN" altLang="en-US" b="1" dirty="0" smtClean="0">
                <a:solidFill>
                  <a:srgbClr val="FF0000"/>
                </a:solidFill>
              </a:rPr>
              <a:t>全部未完成</a:t>
            </a:r>
            <a:endParaRPr lang="zh-CN" altLang="en-US" b="1" dirty="0">
              <a:solidFill>
                <a:srgbClr val="FF0000"/>
              </a:solidFill>
            </a:endParaRPr>
          </a:p>
        </p:txBody>
      </p:sp>
      <p:sp>
        <p:nvSpPr>
          <p:cNvPr id="10" name="文本框 9"/>
          <p:cNvSpPr txBox="1"/>
          <p:nvPr/>
        </p:nvSpPr>
        <p:spPr>
          <a:xfrm>
            <a:off x="5700625" y="5591765"/>
            <a:ext cx="2362192" cy="369332"/>
          </a:xfrm>
          <a:prstGeom prst="rect">
            <a:avLst/>
          </a:prstGeom>
          <a:noFill/>
        </p:spPr>
        <p:txBody>
          <a:bodyPr wrap="square" rtlCol="0">
            <a:spAutoFit/>
          </a:bodyPr>
          <a:lstStyle/>
          <a:p>
            <a:r>
              <a:rPr lang="zh-CN" altLang="en-US" b="1" dirty="0" smtClean="0">
                <a:solidFill>
                  <a:srgbClr val="FF0000"/>
                </a:solidFill>
              </a:rPr>
              <a:t>一个完成，即被关闭</a:t>
            </a:r>
            <a:endParaRPr lang="zh-CN" altLang="en-US" b="1" dirty="0">
              <a:solidFill>
                <a:srgbClr val="FF0000"/>
              </a:solidFill>
            </a:endParaRPr>
          </a:p>
        </p:txBody>
      </p:sp>
      <mc:AlternateContent xmlns:mc="http://schemas.openxmlformats.org/markup-compatibility/2006" xmlns:p14="http://schemas.microsoft.com/office/powerpoint/2010/main">
        <mc:Choice Requires="p14">
          <p:contentPart r:id="rId3" p14:bwMode="auto">
            <p14:nvContentPartPr>
              <p14:cNvPr id="7" name="墨迹 6"/>
              <p14:cNvContentPartPr/>
              <p14:nvPr/>
            </p14:nvContentPartPr>
            <p14:xfrm>
              <a:off x="1847880" y="2635200"/>
              <a:ext cx="305280" cy="2705400"/>
            </p14:xfrm>
          </p:contentPart>
        </mc:Choice>
        <mc:Fallback xmlns="">
          <p:pic>
            <p:nvPicPr>
              <p:cNvPr id="7" name="墨迹 6"/>
            </p:nvPicPr>
            <p:blipFill>
              <a:blip r:embed="rId4"/>
            </p:blipFill>
            <p:spPr>
              <a:xfrm>
                <a:off x="1847880" y="2635200"/>
                <a:ext cx="305280" cy="2705400"/>
              </a:xfrm>
              <a:prstGeom prst="rect"/>
            </p:spPr>
          </p:pic>
        </mc:Fallback>
      </mc:AlternateContent>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958786" y="416943"/>
            <a:ext cx="10218362" cy="369332"/>
          </a:xfrm>
          <a:prstGeom prst="rect">
            <a:avLst/>
          </a:prstGeom>
          <a:noFill/>
        </p:spPr>
        <p:txBody>
          <a:bodyPr wrap="square" rtlCol="0">
            <a:spAutoFit/>
          </a:bodyPr>
          <a:lstStyle/>
          <a:p>
            <a:r>
              <a:rPr lang="en-US" altLang="zh-CN" b="1" dirty="0" smtClean="0"/>
              <a:t>10. Issue</a:t>
            </a:r>
            <a:r>
              <a:rPr lang="zh-CN" altLang="en-US" b="1" dirty="0" smtClean="0"/>
              <a:t>之间添加关联</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3" name="矩形 12"/>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4"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58786" y="1117182"/>
            <a:ext cx="10218362" cy="646331"/>
          </a:xfrm>
          <a:prstGeom prst="rect">
            <a:avLst/>
          </a:prstGeom>
          <a:noFill/>
        </p:spPr>
        <p:txBody>
          <a:bodyPr wrap="square" rtlCol="0">
            <a:spAutoFit/>
          </a:bodyPr>
          <a:lstStyle/>
          <a:p>
            <a:r>
              <a:rPr lang="en-US" altLang="zh-CN" b="1" dirty="0" smtClean="0"/>
              <a:t>Issue7</a:t>
            </a:r>
            <a:r>
              <a:rPr lang="zh-CN" altLang="en-US" b="1" dirty="0" smtClean="0"/>
              <a:t>和</a:t>
            </a:r>
            <a:r>
              <a:rPr lang="en-US" altLang="zh-CN" b="1" dirty="0" smtClean="0"/>
              <a:t>issue5</a:t>
            </a:r>
            <a:r>
              <a:rPr lang="zh-CN" altLang="en-US" b="1" dirty="0" smtClean="0"/>
              <a:t>的问题相近存在关联，通过</a:t>
            </a:r>
            <a:r>
              <a:rPr lang="en-US" altLang="zh-CN" b="1" dirty="0" smtClean="0"/>
              <a:t>Linked issues</a:t>
            </a:r>
            <a:r>
              <a:rPr lang="zh-CN" altLang="en-US" b="1" dirty="0" smtClean="0"/>
              <a:t>将二者关联起来，如图中红圈所示。点击</a:t>
            </a:r>
            <a:r>
              <a:rPr lang="en-US" altLang="zh-CN" b="1" dirty="0" smtClean="0"/>
              <a:t>+</a:t>
            </a:r>
            <a:r>
              <a:rPr lang="zh-CN" altLang="en-US" b="1" dirty="0" smtClean="0"/>
              <a:t>，输入要关联的编号，只需在一个</a:t>
            </a:r>
            <a:r>
              <a:rPr lang="en-US" altLang="zh-CN" b="1" dirty="0" smtClean="0"/>
              <a:t>issue</a:t>
            </a:r>
            <a:r>
              <a:rPr lang="zh-CN" altLang="en-US" b="1" dirty="0" smtClean="0"/>
              <a:t>中添加，另一个</a:t>
            </a:r>
            <a:r>
              <a:rPr lang="en-US" altLang="zh-CN" b="1" dirty="0" smtClean="0"/>
              <a:t>issue</a:t>
            </a:r>
            <a:r>
              <a:rPr lang="zh-CN" altLang="en-US" b="1" dirty="0" smtClean="0"/>
              <a:t>会自动添加。</a:t>
            </a:r>
            <a:endParaRPr lang="en-US" altLang="zh-CN" b="1" dirty="0" smtClean="0"/>
          </a:p>
        </p:txBody>
      </p:sp>
      <p:pic>
        <p:nvPicPr>
          <p:cNvPr id="3" name="图片 2"/>
          <p:cNvPicPr>
            <a:picLocks noChangeAspect="1"/>
          </p:cNvPicPr>
          <p:nvPr/>
        </p:nvPicPr>
        <p:blipFill>
          <a:blip r:embed="rId1"/>
          <a:stretch>
            <a:fillRect/>
          </a:stretch>
        </p:blipFill>
        <p:spPr>
          <a:xfrm>
            <a:off x="958786" y="2028297"/>
            <a:ext cx="10218362" cy="4108857"/>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墨迹 4"/>
              <p14:cNvContentPartPr/>
              <p14:nvPr/>
            </p14:nvContentPartPr>
            <p14:xfrm>
              <a:off x="3200400" y="3263760"/>
              <a:ext cx="1607040" cy="451440"/>
            </p14:xfrm>
          </p:contentPart>
        </mc:Choice>
        <mc:Fallback xmlns="">
          <p:pic>
            <p:nvPicPr>
              <p:cNvPr id="5" name="墨迹 4"/>
            </p:nvPicPr>
            <p:blipFill>
              <a:blip r:embed="rId3"/>
            </p:blipFill>
            <p:spPr>
              <a:xfrm>
                <a:off x="3200400" y="3263760"/>
                <a:ext cx="1607040" cy="451440"/>
              </a:xfrm>
              <a:prstGeom prst="rect"/>
            </p:spPr>
          </p:pic>
        </mc:Fallback>
      </mc:AlternateContent>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5925820" y="31115"/>
            <a:ext cx="1095375" cy="3722370"/>
          </a:xfrm>
          <a:prstGeom prst="rect">
            <a:avLst/>
          </a:prstGeom>
        </p:spPr>
      </p:pic>
      <p:sp>
        <p:nvSpPr>
          <p:cNvPr id="7" name="文本框 6"/>
          <p:cNvSpPr txBox="1"/>
          <p:nvPr/>
        </p:nvSpPr>
        <p:spPr>
          <a:xfrm>
            <a:off x="864960" y="365773"/>
            <a:ext cx="8636493" cy="36830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第四步，点击</a:t>
            </a:r>
            <a:r>
              <a:rPr lang="en-US" altLang="zh-CN" dirty="0" smtClean="0">
                <a:latin typeface="微软雅黑" panose="020B0503020204020204" pitchFamily="34" charset="-122"/>
                <a:ea typeface="微软雅黑" panose="020B0503020204020204" pitchFamily="34" charset="-122"/>
              </a:rPr>
              <a:t>fork</a:t>
            </a:r>
            <a:r>
              <a:rPr lang="zh-CN" altLang="en-US" dirty="0" smtClean="0">
                <a:latin typeface="微软雅黑" panose="020B0503020204020204" pitchFamily="34" charset="-122"/>
                <a:ea typeface="微软雅黑" panose="020B0503020204020204" pitchFamily="34" charset="-122"/>
              </a:rPr>
              <a:t>后新项目左侧的“</a:t>
            </a:r>
            <a:r>
              <a:rPr lang="en-US" altLang="zh-CN" dirty="0" smtClean="0">
                <a:latin typeface="微软雅黑" panose="020B0503020204020204" pitchFamily="34" charset="-122"/>
                <a:ea typeface="微软雅黑" panose="020B0503020204020204" pitchFamily="34" charset="-122"/>
              </a:rPr>
              <a:t>Members</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p:txBody>
      </p:sp>
      <p:sp>
        <p:nvSpPr>
          <p:cNvPr id="8" name="文本框 7"/>
          <p:cNvSpPr txBox="1"/>
          <p:nvPr/>
        </p:nvSpPr>
        <p:spPr>
          <a:xfrm>
            <a:off x="1079500" y="3617595"/>
            <a:ext cx="9846310" cy="659130"/>
          </a:xfrm>
          <a:prstGeom prst="rect">
            <a:avLst/>
          </a:prstGeom>
          <a:noFill/>
        </p:spPr>
        <p:txBody>
          <a:bodyPr wrap="square" rtlCol="0">
            <a:noAutofit/>
          </a:bodyPr>
          <a:lstStyle/>
          <a:p>
            <a:r>
              <a:rPr lang="zh-CN" altLang="en-US" b="1" dirty="0" smtClean="0">
                <a:solidFill>
                  <a:srgbClr val="FF0000"/>
                </a:solidFill>
                <a:highlight>
                  <a:srgbClr val="FFFF00"/>
                </a:highlight>
                <a:latin typeface="微软雅黑" panose="020B0503020204020204" pitchFamily="34" charset="-122"/>
                <a:ea typeface="微软雅黑" panose="020B0503020204020204" pitchFamily="34" charset="-122"/>
              </a:rPr>
              <a:t>点击“</a:t>
            </a:r>
            <a:r>
              <a:rPr lang="en-US" altLang="zh-CN" b="1" dirty="0" smtClean="0">
                <a:solidFill>
                  <a:srgbClr val="FF0000"/>
                </a:solidFill>
                <a:highlight>
                  <a:srgbClr val="FFFF00"/>
                </a:highlight>
                <a:latin typeface="微软雅黑" panose="020B0503020204020204" pitchFamily="34" charset="-122"/>
                <a:ea typeface="微软雅黑" panose="020B0503020204020204" pitchFamily="34" charset="-122"/>
              </a:rPr>
              <a:t>invite group</a:t>
            </a:r>
            <a:r>
              <a:rPr lang="zh-CN" altLang="en-US" b="1" dirty="0" smtClean="0">
                <a:solidFill>
                  <a:srgbClr val="FF0000"/>
                </a:solidFill>
                <a:highlight>
                  <a:srgbClr val="FFFF00"/>
                </a:highlight>
                <a:latin typeface="微软雅黑" panose="020B0503020204020204" pitchFamily="34" charset="-122"/>
                <a:ea typeface="微软雅黑" panose="020B0503020204020204" pitchFamily="34" charset="-122"/>
              </a:rPr>
              <a:t>”</a:t>
            </a:r>
            <a:r>
              <a:rPr lang="en-US" altLang="zh-CN" b="1" dirty="0" smtClean="0">
                <a:solidFill>
                  <a:srgbClr val="FF0000"/>
                </a:solidFill>
                <a:highlight>
                  <a:srgbClr val="FFFF00"/>
                </a:highlight>
                <a:latin typeface="微软雅黑" panose="020B0503020204020204" pitchFamily="34" charset="-122"/>
                <a:ea typeface="微软雅黑" panose="020B0503020204020204" pitchFamily="34" charset="-122"/>
              </a:rPr>
              <a:t>,</a:t>
            </a:r>
            <a:r>
              <a:rPr lang="zh-CN" altLang="en-US" b="1" dirty="0" smtClean="0">
                <a:solidFill>
                  <a:srgbClr val="FF0000"/>
                </a:solidFill>
                <a:highlight>
                  <a:srgbClr val="FFFF00"/>
                </a:highlight>
                <a:latin typeface="微软雅黑" panose="020B0503020204020204" pitchFamily="34" charset="-122"/>
                <a:ea typeface="微软雅黑" panose="020B0503020204020204" pitchFamily="34" charset="-122"/>
              </a:rPr>
              <a:t>再点击“</a:t>
            </a:r>
            <a:r>
              <a:rPr lang="en-US" altLang="zh-CN" b="1" dirty="0" smtClean="0">
                <a:solidFill>
                  <a:srgbClr val="FF0000"/>
                </a:solidFill>
                <a:highlight>
                  <a:srgbClr val="FFFF00"/>
                </a:highlight>
                <a:latin typeface="微软雅黑" panose="020B0503020204020204" pitchFamily="34" charset="-122"/>
                <a:ea typeface="微软雅黑" panose="020B0503020204020204" pitchFamily="34" charset="-122"/>
              </a:rPr>
              <a:t>Select a group to invite</a:t>
            </a:r>
            <a:r>
              <a:rPr lang="zh-CN" altLang="en-US" b="1" dirty="0" smtClean="0">
                <a:solidFill>
                  <a:srgbClr val="FF0000"/>
                </a:solidFill>
                <a:highlight>
                  <a:srgbClr val="FFFF00"/>
                </a:highlight>
                <a:latin typeface="微软雅黑" panose="020B0503020204020204" pitchFamily="34" charset="-122"/>
                <a:ea typeface="微软雅黑" panose="020B0503020204020204" pitchFamily="34" charset="-122"/>
              </a:rPr>
              <a:t>”下拉框，选择“</a:t>
            </a:r>
            <a:r>
              <a:rPr lang="en-US" altLang="zh-CN" b="1" dirty="0" smtClean="0">
                <a:solidFill>
                  <a:srgbClr val="FF0000"/>
                </a:solidFill>
                <a:highlight>
                  <a:srgbClr val="FFFF00"/>
                </a:highlight>
                <a:latin typeface="微软雅黑" panose="020B0503020204020204" pitchFamily="34" charset="-122"/>
                <a:ea typeface="微软雅黑" panose="020B0503020204020204" pitchFamily="34" charset="-122"/>
              </a:rPr>
              <a:t>NK2025</a:t>
            </a:r>
            <a:r>
              <a:rPr lang="zh-CN" altLang="en-US" b="1" dirty="0" smtClean="0">
                <a:solidFill>
                  <a:srgbClr val="FF0000"/>
                </a:solidFill>
                <a:highlight>
                  <a:srgbClr val="FFFF00"/>
                </a:highlight>
                <a:latin typeface="微软雅黑" panose="020B0503020204020204" pitchFamily="34" charset="-122"/>
                <a:ea typeface="微软雅黑" panose="020B0503020204020204" pitchFamily="34" charset="-122"/>
              </a:rPr>
              <a:t>”（这一步直接关系到项目能否</a:t>
            </a:r>
            <a:r>
              <a:rPr lang="zh-CN" altLang="en-US" b="1" dirty="0" smtClean="0">
                <a:solidFill>
                  <a:srgbClr val="FF0000"/>
                </a:solidFill>
                <a:highlight>
                  <a:srgbClr val="FFFF00"/>
                </a:highlight>
                <a:latin typeface="微软雅黑" panose="020B0503020204020204" pitchFamily="34" charset="-122"/>
                <a:ea typeface="微软雅黑" panose="020B0503020204020204" pitchFamily="34" charset="-122"/>
                <a:sym typeface="+mn-ea"/>
              </a:rPr>
              <a:t>公开透明，请大家一定注意不要漏掉！！！</a:t>
            </a:r>
            <a:r>
              <a:rPr lang="zh-CN" altLang="en-US" b="1" dirty="0" smtClean="0">
                <a:solidFill>
                  <a:srgbClr val="FF0000"/>
                </a:solidFill>
                <a:highlight>
                  <a:srgbClr val="FFFF00"/>
                </a:highlight>
                <a:latin typeface="微软雅黑" panose="020B0503020204020204" pitchFamily="34" charset="-122"/>
                <a:ea typeface="微软雅黑" panose="020B0503020204020204" pitchFamily="34" charset="-122"/>
              </a:rPr>
              <a:t>）</a:t>
            </a:r>
            <a:endParaRPr lang="en-US" altLang="zh-CN" b="1" dirty="0" smtClean="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6" name="矩形 5"/>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0"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165735" y="4232910"/>
            <a:ext cx="5736590" cy="2268220"/>
          </a:xfrm>
          <a:prstGeom prst="rect">
            <a:avLst/>
          </a:prstGeom>
        </p:spPr>
      </p:pic>
      <p:sp>
        <p:nvSpPr>
          <p:cNvPr id="4" name="矩形 3"/>
          <p:cNvSpPr/>
          <p:nvPr userDrawn="1"/>
        </p:nvSpPr>
        <p:spPr>
          <a:xfrm>
            <a:off x="5828030" y="3242945"/>
            <a:ext cx="930275" cy="273685"/>
          </a:xfrm>
          <a:prstGeom prst="rect">
            <a:avLst/>
          </a:prstGeom>
          <a:noFill/>
          <a:ln w="28575"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pic>
        <p:nvPicPr>
          <p:cNvPr id="11" name="图片 10"/>
          <p:cNvPicPr>
            <a:picLocks noChangeAspect="1"/>
          </p:cNvPicPr>
          <p:nvPr/>
        </p:nvPicPr>
        <p:blipFill>
          <a:blip r:embed="rId3"/>
          <a:stretch>
            <a:fillRect/>
          </a:stretch>
        </p:blipFill>
        <p:spPr>
          <a:xfrm>
            <a:off x="5828030" y="4232910"/>
            <a:ext cx="6346825" cy="2080895"/>
          </a:xfrm>
          <a:prstGeom prst="rect">
            <a:avLst/>
          </a:prstGeom>
        </p:spPr>
      </p:pic>
      <p:sp>
        <p:nvSpPr>
          <p:cNvPr id="12" name="矩形 11"/>
          <p:cNvSpPr/>
          <p:nvPr userDrawn="1"/>
        </p:nvSpPr>
        <p:spPr>
          <a:xfrm>
            <a:off x="5925185" y="5880100"/>
            <a:ext cx="611505" cy="342900"/>
          </a:xfrm>
          <a:prstGeom prst="rect">
            <a:avLst/>
          </a:prstGeom>
          <a:noFill/>
          <a:ln w="28575"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cxnSp>
        <p:nvCxnSpPr>
          <p:cNvPr id="13" name="直接箭头连接符 12"/>
          <p:cNvCxnSpPr/>
          <p:nvPr/>
        </p:nvCxnSpPr>
        <p:spPr>
          <a:xfrm flipH="1">
            <a:off x="6543040" y="5625465"/>
            <a:ext cx="454660" cy="259715"/>
          </a:xfrm>
          <a:prstGeom prst="straightConnector1">
            <a:avLst/>
          </a:prstGeom>
          <a:ln>
            <a:solidFill>
              <a:srgbClr val="FF0000"/>
            </a:solidFill>
            <a:tailEnd type="arrow" w="med" len="med"/>
          </a:ln>
        </p:spPr>
        <p:style>
          <a:lnRef idx="3">
            <a:schemeClr val="accent1"/>
          </a:lnRef>
          <a:fillRef idx="0">
            <a:srgbClr val="FFFFFF"/>
          </a:fillRef>
          <a:effectRef idx="0">
            <a:srgbClr val="FFFFFF"/>
          </a:effectRef>
          <a:fontRef idx="minor">
            <a:schemeClr val="tx1"/>
          </a:fontRef>
        </p:style>
      </p:cxnSp>
      <p:sp>
        <p:nvSpPr>
          <p:cNvPr id="14" name="文本框 13"/>
          <p:cNvSpPr txBox="1"/>
          <p:nvPr/>
        </p:nvSpPr>
        <p:spPr>
          <a:xfrm>
            <a:off x="6955790" y="5440045"/>
            <a:ext cx="454660" cy="337185"/>
          </a:xfrm>
          <a:prstGeom prst="rect">
            <a:avLst/>
          </a:prstGeom>
          <a:noFill/>
        </p:spPr>
        <p:txBody>
          <a:bodyPr wrap="square" rtlCol="0">
            <a:spAutoFit/>
          </a:bodyPr>
          <a:p>
            <a:r>
              <a:rPr lang="en-US" altLang="zh-CN" sz="1600" b="1">
                <a:solidFill>
                  <a:srgbClr val="FF0000"/>
                </a:solidFill>
              </a:rPr>
              <a:t>2</a:t>
            </a:r>
            <a:endParaRPr lang="en-US" altLang="zh-CN" sz="1600" b="1">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53736" y="534139"/>
            <a:ext cx="8636493" cy="36830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第五步，点击“</a:t>
            </a:r>
            <a:r>
              <a:rPr lang="en-US" altLang="zh-CN" dirty="0" smtClean="0">
                <a:latin typeface="微软雅黑" panose="020B0503020204020204" pitchFamily="34" charset="-122"/>
                <a:ea typeface="微软雅黑" panose="020B0503020204020204" pitchFamily="34" charset="-122"/>
              </a:rPr>
              <a:t>invite</a:t>
            </a:r>
            <a:r>
              <a:rPr lang="zh-CN" altLang="en-US" dirty="0" smtClean="0">
                <a:latin typeface="微软雅黑" panose="020B0503020204020204" pitchFamily="34" charset="-122"/>
                <a:ea typeface="微软雅黑" panose="020B0503020204020204" pitchFamily="34" charset="-122"/>
              </a:rPr>
              <a:t>”，成功邀请后，可在下面</a:t>
            </a:r>
            <a:r>
              <a:rPr lang="en-US" altLang="zh-CN" dirty="0" smtClean="0">
                <a:latin typeface="微软雅黑" panose="020B0503020204020204" pitchFamily="34" charset="-122"/>
                <a:ea typeface="微软雅黑" panose="020B0503020204020204" pitchFamily="34" charset="-122"/>
              </a:rPr>
              <a:t>Groups</a:t>
            </a:r>
            <a:r>
              <a:rPr lang="zh-CN" altLang="en-US" dirty="0" smtClean="0">
                <a:latin typeface="微软雅黑" panose="020B0503020204020204" pitchFamily="34" charset="-122"/>
                <a:ea typeface="微软雅黑" panose="020B0503020204020204" pitchFamily="34" charset="-122"/>
              </a:rPr>
              <a:t>里看到“</a:t>
            </a:r>
            <a:r>
              <a:rPr lang="en-US" altLang="zh-CN" dirty="0" smtClean="0">
                <a:latin typeface="微软雅黑" panose="020B0503020204020204" pitchFamily="34" charset="-122"/>
                <a:ea typeface="微软雅黑" panose="020B0503020204020204" pitchFamily="34" charset="-122"/>
              </a:rPr>
              <a:t>NK2025</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group</a:t>
            </a:r>
            <a:endParaRPr lang="en-US" altLang="zh-CN" dirty="0" smtClean="0">
              <a:latin typeface="微软雅黑" panose="020B0503020204020204" pitchFamily="34" charset="-122"/>
              <a:ea typeface="微软雅黑" panose="020B0503020204020204" pitchFamily="34" charset="-122"/>
            </a:endParaRPr>
          </a:p>
        </p:txBody>
      </p:sp>
      <p:sp>
        <p:nvSpPr>
          <p:cNvPr id="6" name="矩形 5"/>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0"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4032885" y="1033780"/>
            <a:ext cx="2978150" cy="3520440"/>
          </a:xfrm>
          <a:prstGeom prst="rect">
            <a:avLst/>
          </a:prstGeom>
        </p:spPr>
      </p:pic>
      <p:sp>
        <p:nvSpPr>
          <p:cNvPr id="5" name="矩形 4"/>
          <p:cNvSpPr/>
          <p:nvPr userDrawn="1"/>
        </p:nvSpPr>
        <p:spPr>
          <a:xfrm>
            <a:off x="4069715" y="3948430"/>
            <a:ext cx="930275" cy="496570"/>
          </a:xfrm>
          <a:prstGeom prst="rect">
            <a:avLst/>
          </a:prstGeom>
          <a:noFill/>
          <a:ln w="28575"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pic>
        <p:nvPicPr>
          <p:cNvPr id="12" name="图片 11"/>
          <p:cNvPicPr>
            <a:picLocks noChangeAspect="1"/>
          </p:cNvPicPr>
          <p:nvPr/>
        </p:nvPicPr>
        <p:blipFill>
          <a:blip r:embed="rId2"/>
          <a:stretch>
            <a:fillRect/>
          </a:stretch>
        </p:blipFill>
        <p:spPr>
          <a:xfrm>
            <a:off x="1483360" y="1880235"/>
            <a:ext cx="9530080" cy="44176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951230" y="673735"/>
            <a:ext cx="3943985" cy="1899920"/>
          </a:xfrm>
          <a:prstGeom prst="rect">
            <a:avLst/>
          </a:prstGeom>
          <a:noFill/>
        </p:spPr>
        <p:txBody>
          <a:bodyPr wrap="square" rtlCol="0">
            <a:noAutofit/>
          </a:bodyPr>
          <a:lstStyle/>
          <a:p>
            <a:r>
              <a:rPr lang="zh-CN" altLang="en-US" dirty="0" smtClean="0">
                <a:latin typeface="微软雅黑" panose="020B0503020204020204" pitchFamily="34" charset="-122"/>
                <a:ea typeface="微软雅黑" panose="020B0503020204020204" pitchFamily="34" charset="-122"/>
              </a:rPr>
              <a:t>第</a:t>
            </a:r>
            <a:r>
              <a:rPr lang="zh-CN" altLang="en-US" dirty="0">
                <a:latin typeface="微软雅黑" panose="020B0503020204020204" pitchFamily="34" charset="-122"/>
                <a:ea typeface="微软雅黑" panose="020B0503020204020204" pitchFamily="34" charset="-122"/>
              </a:rPr>
              <a:t>六</a:t>
            </a:r>
            <a:r>
              <a:rPr lang="zh-CN" altLang="en-US" dirty="0" smtClean="0">
                <a:latin typeface="微软雅黑" panose="020B0503020204020204" pitchFamily="34" charset="-122"/>
                <a:ea typeface="微软雅黑" panose="020B0503020204020204" pitchFamily="34" charset="-122"/>
              </a:rPr>
              <a:t>步，生成</a:t>
            </a:r>
            <a:r>
              <a:rPr lang="en-US" altLang="zh-CN" dirty="0" smtClean="0">
                <a:latin typeface="微软雅黑" panose="020B0503020204020204" pitchFamily="34" charset="-122"/>
                <a:ea typeface="微软雅黑" panose="020B0503020204020204" pitchFamily="34" charset="-122"/>
              </a:rPr>
              <a:t>SSH</a:t>
            </a:r>
            <a:r>
              <a:rPr lang="zh-CN" altLang="en-US" dirty="0" smtClean="0">
                <a:latin typeface="微软雅黑" panose="020B0503020204020204" pitchFamily="34" charset="-122"/>
                <a:ea typeface="微软雅黑" panose="020B0503020204020204" pitchFamily="34" charset="-122"/>
              </a:rPr>
              <a:t>秘钥对。在桌面右键，选择</a:t>
            </a:r>
            <a:r>
              <a:rPr lang="en-US" altLang="zh-CN" dirty="0" err="1" smtClean="0">
                <a:latin typeface="微软雅黑" panose="020B0503020204020204" pitchFamily="34" charset="-122"/>
                <a:ea typeface="微软雅黑" panose="020B0503020204020204" pitchFamily="34" charset="-122"/>
              </a:rPr>
              <a:t>TortoiseGit</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设置</a:t>
            </a:r>
            <a:endParaRPr lang="en-US" altLang="zh-CN" dirty="0" smtClean="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a:stretch>
            <a:fillRect/>
          </a:stretch>
        </p:blipFill>
        <p:spPr>
          <a:xfrm>
            <a:off x="4779010" y="76835"/>
            <a:ext cx="3969385" cy="3155315"/>
          </a:xfrm>
          <a:prstGeom prst="rect">
            <a:avLst/>
          </a:prstGeom>
        </p:spPr>
      </p:pic>
      <p:sp>
        <p:nvSpPr>
          <p:cNvPr id="6" name="矩形 5"/>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0"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875030" y="3409315"/>
            <a:ext cx="3774440" cy="1524635"/>
          </a:xfrm>
          <a:prstGeom prst="rect">
            <a:avLst/>
          </a:prstGeom>
          <a:noFill/>
        </p:spPr>
        <p:txBody>
          <a:bodyPr wrap="square" rtlCol="0">
            <a:noAutofit/>
          </a:bodyPr>
          <a:lstStyle/>
          <a:p>
            <a:r>
              <a:rPr lang="zh-CN" altLang="en-US" dirty="0" smtClean="0">
                <a:latin typeface="微软雅黑" panose="020B0503020204020204" pitchFamily="34" charset="-122"/>
                <a:ea typeface="微软雅黑" panose="020B0503020204020204" pitchFamily="34" charset="-122"/>
              </a:rPr>
              <a:t>第七步，点击“重新运行首次启动向导”</a:t>
            </a:r>
            <a:endParaRPr lang="en-US" altLang="zh-CN" dirty="0" smtClean="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a:stretch>
            <a:fillRect/>
          </a:stretch>
        </p:blipFill>
        <p:spPr>
          <a:xfrm>
            <a:off x="4779010" y="3232150"/>
            <a:ext cx="3516630" cy="3275965"/>
          </a:xfrm>
          <a:prstGeom prst="rect">
            <a:avLst/>
          </a:prstGeom>
        </p:spPr>
      </p:pic>
      <p:sp>
        <p:nvSpPr>
          <p:cNvPr id="2" name="文本框 1"/>
          <p:cNvSpPr txBox="1"/>
          <p:nvPr/>
        </p:nvSpPr>
        <p:spPr>
          <a:xfrm>
            <a:off x="951344" y="231053"/>
            <a:ext cx="3232618" cy="639789"/>
          </a:xfrm>
          <a:prstGeom prst="rect">
            <a:avLst/>
          </a:prstGeom>
          <a:noFill/>
        </p:spPr>
        <p:txBody>
          <a:bodyPr wrap="square" rtlCol="0">
            <a:noAutofit/>
          </a:bodyPr>
          <a:p>
            <a:r>
              <a:rPr lang="zh-CN" altLang="en-US" b="1" dirty="0" smtClean="0">
                <a:latin typeface="微软雅黑" panose="020B0503020204020204" pitchFamily="34" charset="-122"/>
                <a:ea typeface="微软雅黑" panose="020B0503020204020204" pitchFamily="34" charset="-122"/>
              </a:rPr>
              <a:t>本地</a:t>
            </a:r>
            <a:r>
              <a:rPr lang="en-US" altLang="zh-CN" b="1" dirty="0" smtClean="0">
                <a:latin typeface="微软雅黑" panose="020B0503020204020204" pitchFamily="34" charset="-122"/>
                <a:ea typeface="微软雅黑" panose="020B0503020204020204" pitchFamily="34" charset="-122"/>
              </a:rPr>
              <a:t>git</a:t>
            </a:r>
            <a:r>
              <a:rPr lang="zh-CN" altLang="en-US" b="1" dirty="0" smtClean="0">
                <a:latin typeface="微软雅黑" panose="020B0503020204020204" pitchFamily="34" charset="-122"/>
                <a:ea typeface="微软雅黑" panose="020B0503020204020204" pitchFamily="34" charset="-122"/>
              </a:rPr>
              <a:t>配置</a:t>
            </a:r>
            <a:endParaRPr lang="zh-CN" altLang="en-US" b="1" dirty="0">
              <a:latin typeface="微软雅黑" panose="020B0503020204020204" pitchFamily="34" charset="-122"/>
              <a:ea typeface="微软雅黑" panose="020B0503020204020204" pitchFamily="34" charset="-122"/>
            </a:endParaRPr>
          </a:p>
        </p:txBody>
      </p:sp>
      <p:sp>
        <p:nvSpPr>
          <p:cNvPr id="3" name="矩形 2"/>
          <p:cNvSpPr/>
          <p:nvPr/>
        </p:nvSpPr>
        <p:spPr>
          <a:xfrm>
            <a:off x="6431280" y="797560"/>
            <a:ext cx="1080000" cy="426720"/>
          </a:xfrm>
          <a:prstGeom prst="rect">
            <a:avLst/>
          </a:prstGeom>
          <a:noFill/>
          <a:ln w="254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20569" y="521513"/>
            <a:ext cx="10491928" cy="64516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第八步，一直点击下一步，直到如下界面，这里设置本地提交时的默认作者姓名和邮箱，“名称”注意要和自己的</a:t>
            </a:r>
            <a:r>
              <a:rPr lang="en-US" altLang="zh-CN" dirty="0" err="1" smtClean="0">
                <a:latin typeface="微软雅黑" panose="020B0503020204020204" pitchFamily="34" charset="-122"/>
                <a:ea typeface="微软雅黑" panose="020B0503020204020204" pitchFamily="34" charset="-122"/>
              </a:rPr>
              <a:t>gitlab</a:t>
            </a:r>
            <a:r>
              <a:rPr lang="zh-CN" altLang="en-US" dirty="0" smtClean="0">
                <a:latin typeface="微软雅黑" panose="020B0503020204020204" pitchFamily="34" charset="-122"/>
                <a:ea typeface="微软雅黑" panose="020B0503020204020204" pitchFamily="34" charset="-122"/>
              </a:rPr>
              <a:t>账号保持一致，例如下图，特别是</a:t>
            </a:r>
            <a:r>
              <a:rPr lang="zh-CN" altLang="en-US" b="1" dirty="0" smtClean="0">
                <a:solidFill>
                  <a:srgbClr val="FF0000"/>
                </a:solidFill>
                <a:highlight>
                  <a:srgbClr val="FFFF00"/>
                </a:highlight>
                <a:latin typeface="微软雅黑" panose="020B0503020204020204" pitchFamily="34" charset="-122"/>
                <a:ea typeface="微软雅黑" panose="020B0503020204020204" pitchFamily="34" charset="-122"/>
              </a:rPr>
              <a:t>“</a:t>
            </a:r>
            <a:r>
              <a:rPr lang="en-US" altLang="zh-CN" b="1" dirty="0" smtClean="0">
                <a:solidFill>
                  <a:srgbClr val="FF0000"/>
                </a:solidFill>
                <a:highlight>
                  <a:srgbClr val="FFFF00"/>
                </a:highlight>
                <a:latin typeface="微软雅黑" panose="020B0503020204020204" pitchFamily="34" charset="-122"/>
                <a:ea typeface="微软雅黑" panose="020B0503020204020204" pitchFamily="34" charset="-122"/>
              </a:rPr>
              <a:t>G1</a:t>
            </a:r>
            <a:r>
              <a:rPr lang="zh-CN" altLang="en-US" b="1" dirty="0" smtClean="0">
                <a:solidFill>
                  <a:srgbClr val="FF0000"/>
                </a:solidFill>
                <a:highlight>
                  <a:srgbClr val="FFFF00"/>
                </a:highlight>
                <a:latin typeface="微软雅黑" panose="020B0503020204020204" pitchFamily="34" charset="-122"/>
                <a:ea typeface="微软雅黑" panose="020B0503020204020204" pitchFamily="34" charset="-122"/>
              </a:rPr>
              <a:t>”和“</a:t>
            </a:r>
            <a:r>
              <a:rPr lang="en-US" altLang="zh-CN" b="1" dirty="0" smtClean="0">
                <a:solidFill>
                  <a:srgbClr val="FF0000"/>
                </a:solidFill>
                <a:highlight>
                  <a:srgbClr val="FFFF00"/>
                </a:highlight>
                <a:latin typeface="微软雅黑" panose="020B0503020204020204" pitchFamily="34" charset="-122"/>
                <a:ea typeface="微软雅黑" panose="020B0503020204020204" pitchFamily="34" charset="-122"/>
              </a:rPr>
              <a:t>LeaZhang20</a:t>
            </a:r>
            <a:r>
              <a:rPr lang="zh-CN" altLang="en-US" b="1" dirty="0" smtClean="0">
                <a:solidFill>
                  <a:srgbClr val="FF0000"/>
                </a:solidFill>
                <a:highlight>
                  <a:srgbClr val="FFFF00"/>
                </a:highlight>
                <a:latin typeface="微软雅黑" panose="020B0503020204020204" pitchFamily="34" charset="-122"/>
                <a:ea typeface="微软雅黑" panose="020B0503020204020204" pitchFamily="34" charset="-122"/>
              </a:rPr>
              <a:t>”之间注意有一个空格</a:t>
            </a:r>
            <a:endParaRPr lang="en-US" altLang="zh-CN" b="1" dirty="0" smtClean="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6" name="矩形 5"/>
          <p:cNvSpPr/>
          <p:nvPr/>
        </p:nvSpPr>
        <p:spPr>
          <a:xfrm>
            <a:off x="9002408" y="6414239"/>
            <a:ext cx="4001248"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课设</a:t>
            </a:r>
            <a:r>
              <a:rPr lang="en-US" altLang="zh-CN" sz="2000" b="1" dirty="0" err="1">
                <a:latin typeface="微软雅黑" panose="020B0503020204020204" pitchFamily="34" charset="-122"/>
                <a:ea typeface="微软雅黑" panose="020B0503020204020204" pitchFamily="34" charset="-122"/>
              </a:rPr>
              <a:t>Gitlab</a:t>
            </a:r>
            <a:r>
              <a:rPr lang="zh-CN" altLang="en-US" sz="2000" b="1" dirty="0">
                <a:latin typeface="微软雅黑" panose="020B0503020204020204" pitchFamily="34" charset="-122"/>
                <a:ea typeface="微软雅黑" panose="020B0503020204020204" pitchFamily="34" charset="-122"/>
              </a:rPr>
              <a:t>使用说明和规则</a:t>
            </a:r>
            <a:endParaRPr lang="zh-CN" altLang="en-US" sz="2000" b="1" dirty="0">
              <a:latin typeface="微软雅黑" panose="020B0503020204020204" pitchFamily="34" charset="-122"/>
              <a:ea typeface="微软雅黑" panose="020B0503020204020204" pitchFamily="34" charset="-122"/>
            </a:endParaRPr>
          </a:p>
        </p:txBody>
      </p:sp>
      <p:sp>
        <p:nvSpPr>
          <p:cNvPr id="10" name="灯片编号占位符 2"/>
          <p:cNvSpPr txBox="1"/>
          <p:nvPr/>
        </p:nvSpPr>
        <p:spPr bwMode="auto">
          <a:xfrm>
            <a:off x="5193148" y="6468247"/>
            <a:ext cx="19050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algn="r" rtl="0" fontAlgn="base">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sz="1800" b="1" dirty="0">
                <a:latin typeface="微软雅黑" panose="020B0503020204020204" pitchFamily="34" charset="-122"/>
                <a:ea typeface="微软雅黑" panose="020B0503020204020204" pitchFamily="34" charset="-122"/>
              </a:rPr>
              <a:t>第</a:t>
            </a:r>
            <a:fld id="{9BFCC2C6-4AF0-49D9-BBD2-5FE385B0DD61}" type="slidenum">
              <a:rPr lang="en-US" altLang="zh-CN" sz="1800" b="1" dirty="0" smtClean="0">
                <a:latin typeface="微软雅黑" panose="020B0503020204020204" pitchFamily="34" charset="-122"/>
                <a:ea typeface="微软雅黑" panose="020B0503020204020204" pitchFamily="34" charset="-122"/>
              </a:rPr>
            </a:fld>
            <a:r>
              <a:rPr lang="zh-CN" altLang="en-US" sz="1800" b="1" dirty="0">
                <a:latin typeface="微软雅黑" panose="020B0503020204020204" pitchFamily="34" charset="-122"/>
                <a:ea typeface="微软雅黑" panose="020B0503020204020204" pitchFamily="34" charset="-122"/>
              </a:rPr>
              <a:t>页</a:t>
            </a:r>
            <a:r>
              <a:rPr lang="zh-CN" altLang="en-US" sz="1800" b="1" dirty="0" smtClean="0">
                <a:latin typeface="微软雅黑" panose="020B0503020204020204" pitchFamily="34" charset="-122"/>
                <a:ea typeface="微软雅黑" panose="020B0503020204020204" pitchFamily="34" charset="-122"/>
              </a:rPr>
              <a:t>共</a:t>
            </a:r>
            <a:r>
              <a:rPr lang="en-US" altLang="zh-CN" sz="1800" b="1" dirty="0" smtClean="0">
                <a:latin typeface="微软雅黑" panose="020B0503020204020204" pitchFamily="34" charset="-122"/>
                <a:ea typeface="微软雅黑" panose="020B0503020204020204" pitchFamily="34" charset="-122"/>
              </a:rPr>
              <a:t>57</a:t>
            </a:r>
            <a:r>
              <a:rPr lang="zh-CN" altLang="en-US" sz="1800" b="1" dirty="0" smtClean="0">
                <a:latin typeface="微软雅黑" panose="020B0503020204020204" pitchFamily="34" charset="-122"/>
                <a:ea typeface="微软雅黑" panose="020B0503020204020204" pitchFamily="34" charset="-122"/>
              </a:rPr>
              <a:t>页</a:t>
            </a:r>
            <a:endParaRPr lang="en-US" altLang="zh-CN" sz="18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3986073" y="1485911"/>
            <a:ext cx="4186719" cy="4165394"/>
          </a:xfrm>
          <a:prstGeom prst="rect">
            <a:avLst/>
          </a:prstGeom>
        </p:spPr>
      </p:pic>
    </p:spTree>
  </p:cSld>
  <p:clrMapOvr>
    <a:masterClrMapping/>
  </p:clrMapOvr>
</p:sld>
</file>

<file path=ppt/tags/tag1.xml><?xml version="1.0" encoding="utf-8"?>
<p:tagLst xmlns:p="http://schemas.openxmlformats.org/presentationml/2006/main">
  <p:tag name="commondata" val="eyJoZGlkIjoiMjcyMDQxNDcxMTI4ZmJiZmM3YzFhNWE2NmFjZTZmMDc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7742</Words>
  <Application>WPS 演示</Application>
  <PresentationFormat>宽屏</PresentationFormat>
  <Paragraphs>494</Paragraphs>
  <Slides>57</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57</vt:i4>
      </vt:variant>
    </vt:vector>
  </HeadingPairs>
  <TitlesOfParts>
    <vt:vector size="67" baseType="lpstr">
      <vt:lpstr>Arial</vt:lpstr>
      <vt:lpstr>宋体</vt:lpstr>
      <vt:lpstr>Wingdings</vt:lpstr>
      <vt:lpstr>微软雅黑</vt:lpstr>
      <vt:lpstr>Times New Roman</vt:lpstr>
      <vt:lpstr>Arial Unicode MS</vt:lpstr>
      <vt:lpstr>等线 Light</vt:lpstr>
      <vt:lpstr>等线</vt:lpstr>
      <vt:lpstr>Calibri</vt:lpstr>
      <vt:lpstr>Office 主题​​</vt:lpstr>
      <vt:lpstr>PowerPoint 演示文稿</vt:lpstr>
      <vt:lpstr>目   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nk</dc:creator>
  <cp:lastModifiedBy>蒋枘言</cp:lastModifiedBy>
  <cp:revision>102</cp:revision>
  <dcterms:created xsi:type="dcterms:W3CDTF">2024-03-12T14:14:00Z</dcterms:created>
  <dcterms:modified xsi:type="dcterms:W3CDTF">2025-10-06T12:55:35Z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2052-12.1.0.20305</vt:lpwstr>
  </property>
  <property fmtid="{D5CDD505-2E9C-101B-9397-08002B2CF9AE}" pid="3" name="ICV">
    <vt:lpwstr/>
  </property>
</Properties>
</file>